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67" r:id="rId5"/>
    <p:sldId id="1335" r:id="rId6"/>
    <p:sldId id="289" r:id="rId7"/>
    <p:sldId id="261" r:id="rId8"/>
    <p:sldId id="1333" r:id="rId9"/>
    <p:sldId id="278" r:id="rId10"/>
    <p:sldId id="1336" r:id="rId11"/>
    <p:sldId id="288" r:id="rId12"/>
    <p:sldId id="133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51"/>
    <a:srgbClr val="539ED0"/>
    <a:srgbClr val="005191"/>
    <a:srgbClr val="FF443B"/>
    <a:srgbClr val="626262"/>
    <a:srgbClr val="F57814"/>
    <a:srgbClr val="376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19AAB-3F10-43E0-AA8E-889D1021CCA4}" v="82" dt="2020-10-13T22:00:55.402"/>
    <p1510:client id="{3FE2CCF1-0515-48D2-8518-08C302807CE8}" v="943" dt="2020-10-14T16:35:00.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420" autoAdjust="0"/>
    <p:restoredTop sz="89189" autoAdjust="0"/>
  </p:normalViewPr>
  <p:slideViewPr>
    <p:cSldViewPr snapToGrid="0">
      <p:cViewPr varScale="1">
        <p:scale>
          <a:sx n="61" d="100"/>
          <a:sy n="61" d="100"/>
        </p:scale>
        <p:origin x="64" y="144"/>
      </p:cViewPr>
      <p:guideLst/>
    </p:cSldViewPr>
  </p:slideViewPr>
  <p:notesTextViewPr>
    <p:cViewPr>
      <p:scale>
        <a:sx n="3" d="2"/>
        <a:sy n="3" d="2"/>
      </p:scale>
      <p:origin x="0" y="0"/>
    </p:cViewPr>
  </p:notesTextViewPr>
  <p:sorterViewPr>
    <p:cViewPr>
      <p:scale>
        <a:sx n="100" d="100"/>
        <a:sy n="100" d="100"/>
      </p:scale>
      <p:origin x="0" y="-576"/>
    </p:cViewPr>
  </p:sorterViewPr>
  <p:notesViewPr>
    <p:cSldViewPr snapToGrid="0">
      <p:cViewPr varScale="1">
        <p:scale>
          <a:sx n="95" d="100"/>
          <a:sy n="95" d="100"/>
        </p:scale>
        <p:origin x="6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vino, Cyndi" userId="7336b5e7-7e83-404a-a91f-d60f4c51f02e" providerId="ADAL" clId="{1E519AAB-3F10-43E0-AA8E-889D1021CCA4}"/>
    <pc:docChg chg="delSld modSld">
      <pc:chgData name="Trevino, Cyndi" userId="7336b5e7-7e83-404a-a91f-d60f4c51f02e" providerId="ADAL" clId="{1E519AAB-3F10-43E0-AA8E-889D1021CCA4}" dt="2020-10-13T22:01:13.272" v="53" actId="2696"/>
      <pc:docMkLst>
        <pc:docMk/>
      </pc:docMkLst>
      <pc:sldChg chg="del">
        <pc:chgData name="Trevino, Cyndi" userId="7336b5e7-7e83-404a-a91f-d60f4c51f02e" providerId="ADAL" clId="{1E519AAB-3F10-43E0-AA8E-889D1021CCA4}" dt="2020-10-13T22:01:13.272" v="53" actId="2696"/>
        <pc:sldMkLst>
          <pc:docMk/>
          <pc:sldMk cId="3787249128" sldId="258"/>
        </pc:sldMkLst>
      </pc:sldChg>
      <pc:sldChg chg="modSp mod">
        <pc:chgData name="Trevino, Cyndi" userId="7336b5e7-7e83-404a-a91f-d60f4c51f02e" providerId="ADAL" clId="{1E519AAB-3F10-43E0-AA8E-889D1021CCA4}" dt="2020-10-13T22:00:55.376" v="52" actId="20577"/>
        <pc:sldMkLst>
          <pc:docMk/>
          <pc:sldMk cId="1435447723" sldId="289"/>
        </pc:sldMkLst>
        <pc:spChg chg="mod">
          <ac:chgData name="Trevino, Cyndi" userId="7336b5e7-7e83-404a-a91f-d60f4c51f02e" providerId="ADAL" clId="{1E519AAB-3F10-43E0-AA8E-889D1021CCA4}" dt="2020-10-13T22:00:55.376" v="52" actId="20577"/>
          <ac:spMkLst>
            <pc:docMk/>
            <pc:sldMk cId="1435447723" sldId="289"/>
            <ac:spMk id="2" creationId="{00000000-0000-0000-0000-000000000000}"/>
          </ac:spMkLst>
        </pc:spChg>
      </pc:sldChg>
    </pc:docChg>
  </pc:docChgLst>
  <pc:docChgLst>
    <pc:chgData name="Trevino, Cyndi" userId="7336b5e7-7e83-404a-a91f-d60f4c51f02e" providerId="ADAL" clId="{3FE2CCF1-0515-48D2-8518-08C302807CE8}"/>
    <pc:docChg chg="custSel modSld sldOrd">
      <pc:chgData name="Trevino, Cyndi" userId="7336b5e7-7e83-404a-a91f-d60f4c51f02e" providerId="ADAL" clId="{3FE2CCF1-0515-48D2-8518-08C302807CE8}" dt="2020-10-14T16:35:00.736" v="936" actId="20577"/>
      <pc:docMkLst>
        <pc:docMk/>
      </pc:docMkLst>
      <pc:sldChg chg="ord modNotesTx">
        <pc:chgData name="Trevino, Cyndi" userId="7336b5e7-7e83-404a-a91f-d60f4c51f02e" providerId="ADAL" clId="{3FE2CCF1-0515-48D2-8518-08C302807CE8}" dt="2020-10-14T16:28:40.306" v="906"/>
        <pc:sldMkLst>
          <pc:docMk/>
          <pc:sldMk cId="3401435873" sldId="264"/>
        </pc:sldMkLst>
      </pc:sldChg>
      <pc:sldChg chg="modNotesTx">
        <pc:chgData name="Trevino, Cyndi" userId="7336b5e7-7e83-404a-a91f-d60f4c51f02e" providerId="ADAL" clId="{3FE2CCF1-0515-48D2-8518-08C302807CE8}" dt="2020-10-14T16:30:03.483" v="920" actId="20577"/>
        <pc:sldMkLst>
          <pc:docMk/>
          <pc:sldMk cId="1497031764" sldId="267"/>
        </pc:sldMkLst>
      </pc:sldChg>
      <pc:sldChg chg="modSp ord">
        <pc:chgData name="Trevino, Cyndi" userId="7336b5e7-7e83-404a-a91f-d60f4c51f02e" providerId="ADAL" clId="{3FE2CCF1-0515-48D2-8518-08C302807CE8}" dt="2020-10-14T16:35:00.736" v="936" actId="20577"/>
        <pc:sldMkLst>
          <pc:docMk/>
          <pc:sldMk cId="3337466330" sldId="285"/>
        </pc:sldMkLst>
        <pc:spChg chg="mod">
          <ac:chgData name="Trevino, Cyndi" userId="7336b5e7-7e83-404a-a91f-d60f4c51f02e" providerId="ADAL" clId="{3FE2CCF1-0515-48D2-8518-08C302807CE8}" dt="2020-10-14T16:35:00.736" v="936" actId="20577"/>
          <ac:spMkLst>
            <pc:docMk/>
            <pc:sldMk cId="3337466330" sldId="285"/>
            <ac:spMk id="6" creationId="{DA6D30CA-8877-4854-9F27-C16040108C30}"/>
          </ac:spMkLst>
        </pc:spChg>
      </pc:sldChg>
      <pc:sldChg chg="ord">
        <pc:chgData name="Trevino, Cyndi" userId="7336b5e7-7e83-404a-a91f-d60f4c51f02e" providerId="ADAL" clId="{3FE2CCF1-0515-48D2-8518-08C302807CE8}" dt="2020-10-14T16:27:53.741" v="891"/>
        <pc:sldMkLst>
          <pc:docMk/>
          <pc:sldMk cId="301306018" sldId="297"/>
        </pc:sldMkLst>
      </pc:sldChg>
      <pc:sldChg chg="modSp ord modNotesTx">
        <pc:chgData name="Trevino, Cyndi" userId="7336b5e7-7e83-404a-a91f-d60f4c51f02e" providerId="ADAL" clId="{3FE2CCF1-0515-48D2-8518-08C302807CE8}" dt="2020-10-14T16:28:30.845" v="905" actId="20577"/>
        <pc:sldMkLst>
          <pc:docMk/>
          <pc:sldMk cId="3514448341" sldId="299"/>
        </pc:sldMkLst>
        <pc:spChg chg="mod">
          <ac:chgData name="Trevino, Cyndi" userId="7336b5e7-7e83-404a-a91f-d60f4c51f02e" providerId="ADAL" clId="{3FE2CCF1-0515-48D2-8518-08C302807CE8}" dt="2020-10-14T16:28:30.845" v="905" actId="20577"/>
          <ac:spMkLst>
            <pc:docMk/>
            <pc:sldMk cId="3514448341" sldId="299"/>
            <ac:spMk id="2" creationId="{00000000-0000-0000-0000-000000000000}"/>
          </ac:spMkLst>
        </pc:spChg>
      </pc:sldChg>
      <pc:sldChg chg="modNotesTx">
        <pc:chgData name="Trevino, Cyndi" userId="7336b5e7-7e83-404a-a91f-d60f4c51f02e" providerId="ADAL" clId="{3FE2CCF1-0515-48D2-8518-08C302807CE8}" dt="2020-10-14T15:23:35.050" v="747" actId="20577"/>
        <pc:sldMkLst>
          <pc:docMk/>
          <pc:sldMk cId="3931547749" sldId="429"/>
        </pc:sldMkLst>
      </pc:sldChg>
      <pc:sldChg chg="modNotesTx">
        <pc:chgData name="Trevino, Cyndi" userId="7336b5e7-7e83-404a-a91f-d60f4c51f02e" providerId="ADAL" clId="{3FE2CCF1-0515-48D2-8518-08C302807CE8}" dt="2020-10-14T15:15:35.338" v="208" actId="20577"/>
        <pc:sldMkLst>
          <pc:docMk/>
          <pc:sldMk cId="506563748" sldId="466"/>
        </pc:sldMkLst>
      </pc:sldChg>
      <pc:sldChg chg="ord modNotesTx">
        <pc:chgData name="Trevino, Cyndi" userId="7336b5e7-7e83-404a-a91f-d60f4c51f02e" providerId="ADAL" clId="{3FE2CCF1-0515-48D2-8518-08C302807CE8}" dt="2020-10-14T16:28:11.839" v="893"/>
        <pc:sldMkLst>
          <pc:docMk/>
          <pc:sldMk cId="1815560595" sldId="1335"/>
        </pc:sldMkLst>
      </pc:sldChg>
      <pc:sldChg chg="addSp modSp modNotesTx">
        <pc:chgData name="Trevino, Cyndi" userId="7336b5e7-7e83-404a-a91f-d60f4c51f02e" providerId="ADAL" clId="{3FE2CCF1-0515-48D2-8518-08C302807CE8}" dt="2020-10-14T16:11:32.841" v="751" actId="14100"/>
        <pc:sldMkLst>
          <pc:docMk/>
          <pc:sldMk cId="2706213921" sldId="1337"/>
        </pc:sldMkLst>
        <pc:spChg chg="mod">
          <ac:chgData name="Trevino, Cyndi" userId="7336b5e7-7e83-404a-a91f-d60f4c51f02e" providerId="ADAL" clId="{3FE2CCF1-0515-48D2-8518-08C302807CE8}" dt="2020-10-14T14:22:00.439" v="176" actId="27636"/>
          <ac:spMkLst>
            <pc:docMk/>
            <pc:sldMk cId="2706213921" sldId="1337"/>
            <ac:spMk id="3" creationId="{89F7076B-71E3-4E7A-9CD6-522F7FFAE285}"/>
          </ac:spMkLst>
        </pc:spChg>
        <pc:spChg chg="add mod">
          <ac:chgData name="Trevino, Cyndi" userId="7336b5e7-7e83-404a-a91f-d60f4c51f02e" providerId="ADAL" clId="{3FE2CCF1-0515-48D2-8518-08C302807CE8}" dt="2020-10-14T16:11:32.841" v="751" actId="14100"/>
          <ac:spMkLst>
            <pc:docMk/>
            <pc:sldMk cId="2706213921" sldId="1337"/>
            <ac:spMk id="6" creationId="{72D4FC6F-16CA-4B50-97DB-548025A4AC93}"/>
          </ac:spMkLst>
        </pc:spChg>
        <pc:picChg chg="add mod">
          <ac:chgData name="Trevino, Cyndi" userId="7336b5e7-7e83-404a-a91f-d60f4c51f02e" providerId="ADAL" clId="{3FE2CCF1-0515-48D2-8518-08C302807CE8}" dt="2020-10-14T13:58:27.612" v="2" actId="1076"/>
          <ac:picMkLst>
            <pc:docMk/>
            <pc:sldMk cId="2706213921" sldId="1337"/>
            <ac:picMk id="4" creationId="{5D4DAD9E-38F9-435B-ACCD-82871B084485}"/>
          </ac:picMkLst>
        </pc:picChg>
        <pc:picChg chg="add mod">
          <ac:chgData name="Trevino, Cyndi" userId="7336b5e7-7e83-404a-a91f-d60f4c51f02e" providerId="ADAL" clId="{3FE2CCF1-0515-48D2-8518-08C302807CE8}" dt="2020-10-14T14:23:34.730" v="190" actId="1076"/>
          <ac:picMkLst>
            <pc:docMk/>
            <pc:sldMk cId="2706213921" sldId="1337"/>
            <ac:picMk id="5" creationId="{12DDE586-D7D5-4BDD-BDAC-E4D899EADB43}"/>
          </ac:picMkLst>
        </pc:picChg>
        <pc:picChg chg="add mod">
          <ac:chgData name="Trevino, Cyndi" userId="7336b5e7-7e83-404a-a91f-d60f4c51f02e" providerId="ADAL" clId="{3FE2CCF1-0515-48D2-8518-08C302807CE8}" dt="2020-10-14T14:23:40.402" v="192" actId="1076"/>
          <ac:picMkLst>
            <pc:docMk/>
            <pc:sldMk cId="2706213921" sldId="1337"/>
            <ac:picMk id="7" creationId="{79616C89-8009-450A-918D-29433AEEB8FD}"/>
          </ac:picMkLst>
        </pc:picChg>
        <pc:picChg chg="add mod">
          <ac:chgData name="Trevino, Cyndi" userId="7336b5e7-7e83-404a-a91f-d60f4c51f02e" providerId="ADAL" clId="{3FE2CCF1-0515-48D2-8518-08C302807CE8}" dt="2020-10-14T15:15:18.074" v="194" actId="1076"/>
          <ac:picMkLst>
            <pc:docMk/>
            <pc:sldMk cId="2706213921" sldId="1337"/>
            <ac:picMk id="1026" creationId="{EF6B14A6-A429-4156-855E-53C34874028B}"/>
          </ac:picMkLst>
        </pc:picChg>
      </pc:sldChg>
    </pc:docChg>
  </pc:docChgLst>
  <pc:docChgLst>
    <pc:chgData name="Cynthia" userId="7336b5e7-7e83-404a-a91f-d60f4c51f02e" providerId="ADAL" clId="{1E519AAB-3F10-43E0-AA8E-889D1021CCA4}"/>
    <pc:docChg chg="undo custSel addSld delSld modSld sldOrd">
      <pc:chgData name="Cynthia" userId="7336b5e7-7e83-404a-a91f-d60f4c51f02e" providerId="ADAL" clId="{1E519AAB-3F10-43E0-AA8E-889D1021CCA4}" dt="2020-10-13T21:05:09.613" v="383" actId="20577"/>
      <pc:docMkLst>
        <pc:docMk/>
      </pc:docMkLst>
      <pc:sldChg chg="modNotesTx">
        <pc:chgData name="Cynthia" userId="7336b5e7-7e83-404a-a91f-d60f4c51f02e" providerId="ADAL" clId="{1E519AAB-3F10-43E0-AA8E-889D1021CCA4}" dt="2020-10-13T21:04:56.127" v="345" actId="6549"/>
        <pc:sldMkLst>
          <pc:docMk/>
          <pc:sldMk cId="3401435873" sldId="264"/>
        </pc:sldMkLst>
      </pc:sldChg>
      <pc:sldChg chg="modNotesTx">
        <pc:chgData name="Cynthia" userId="7336b5e7-7e83-404a-a91f-d60f4c51f02e" providerId="ADAL" clId="{1E519AAB-3F10-43E0-AA8E-889D1021CCA4}" dt="2020-10-13T21:04:44.460" v="344" actId="20577"/>
        <pc:sldMkLst>
          <pc:docMk/>
          <pc:sldMk cId="1497031764" sldId="267"/>
        </pc:sldMkLst>
      </pc:sldChg>
      <pc:sldChg chg="del">
        <pc:chgData name="Cynthia" userId="7336b5e7-7e83-404a-a91f-d60f4c51f02e" providerId="ADAL" clId="{1E519AAB-3F10-43E0-AA8E-889D1021CCA4}" dt="2020-10-13T17:56:09.119" v="106" actId="2696"/>
        <pc:sldMkLst>
          <pc:docMk/>
          <pc:sldMk cId="3836275659" sldId="276"/>
        </pc:sldMkLst>
      </pc:sldChg>
      <pc:sldChg chg="modSp mod">
        <pc:chgData name="Cynthia" userId="7336b5e7-7e83-404a-a91f-d60f4c51f02e" providerId="ADAL" clId="{1E519AAB-3F10-43E0-AA8E-889D1021CCA4}" dt="2020-10-13T20:48:49.988" v="218" actId="6549"/>
        <pc:sldMkLst>
          <pc:docMk/>
          <pc:sldMk cId="3337466330" sldId="285"/>
        </pc:sldMkLst>
        <pc:spChg chg="mod">
          <ac:chgData name="Cynthia" userId="7336b5e7-7e83-404a-a91f-d60f4c51f02e" providerId="ADAL" clId="{1E519AAB-3F10-43E0-AA8E-889D1021CCA4}" dt="2020-10-13T20:48:49.988" v="218" actId="6549"/>
          <ac:spMkLst>
            <pc:docMk/>
            <pc:sldMk cId="3337466330" sldId="285"/>
            <ac:spMk id="6" creationId="{DA6D30CA-8877-4854-9F27-C16040108C30}"/>
          </ac:spMkLst>
        </pc:spChg>
      </pc:sldChg>
      <pc:sldChg chg="modSp mod">
        <pc:chgData name="Cynthia" userId="7336b5e7-7e83-404a-a91f-d60f4c51f02e" providerId="ADAL" clId="{1E519AAB-3F10-43E0-AA8E-889D1021CCA4}" dt="2020-10-13T21:03:28.502" v="324" actId="20577"/>
        <pc:sldMkLst>
          <pc:docMk/>
          <pc:sldMk cId="3698795837" sldId="288"/>
        </pc:sldMkLst>
        <pc:spChg chg="mod">
          <ac:chgData name="Cynthia" userId="7336b5e7-7e83-404a-a91f-d60f4c51f02e" providerId="ADAL" clId="{1E519AAB-3F10-43E0-AA8E-889D1021CCA4}" dt="2020-10-13T21:03:28.502" v="324" actId="20577"/>
          <ac:spMkLst>
            <pc:docMk/>
            <pc:sldMk cId="3698795837" sldId="288"/>
            <ac:spMk id="2" creationId="{00000000-0000-0000-0000-000000000000}"/>
          </ac:spMkLst>
        </pc:spChg>
      </pc:sldChg>
      <pc:sldChg chg="ord">
        <pc:chgData name="Cynthia" userId="7336b5e7-7e83-404a-a91f-d60f4c51f02e" providerId="ADAL" clId="{1E519AAB-3F10-43E0-AA8E-889D1021CCA4}" dt="2020-10-13T20:17:18.316" v="146"/>
        <pc:sldMkLst>
          <pc:docMk/>
          <pc:sldMk cId="1435447723" sldId="289"/>
        </pc:sldMkLst>
      </pc:sldChg>
      <pc:sldChg chg="modSp mod ord">
        <pc:chgData name="Cynthia" userId="7336b5e7-7e83-404a-a91f-d60f4c51f02e" providerId="ADAL" clId="{1E519AAB-3F10-43E0-AA8E-889D1021CCA4}" dt="2020-10-13T21:01:35.581" v="248" actId="20577"/>
        <pc:sldMkLst>
          <pc:docMk/>
          <pc:sldMk cId="3514448341" sldId="299"/>
        </pc:sldMkLst>
        <pc:spChg chg="mod">
          <ac:chgData name="Cynthia" userId="7336b5e7-7e83-404a-a91f-d60f4c51f02e" providerId="ADAL" clId="{1E519AAB-3F10-43E0-AA8E-889D1021CCA4}" dt="2020-10-13T21:01:35.581" v="248" actId="20577"/>
          <ac:spMkLst>
            <pc:docMk/>
            <pc:sldMk cId="3514448341" sldId="299"/>
            <ac:spMk id="2" creationId="{00000000-0000-0000-0000-000000000000}"/>
          </ac:spMkLst>
        </pc:spChg>
      </pc:sldChg>
      <pc:sldChg chg="del">
        <pc:chgData name="Cynthia" userId="7336b5e7-7e83-404a-a91f-d60f4c51f02e" providerId="ADAL" clId="{1E519AAB-3F10-43E0-AA8E-889D1021CCA4}" dt="2020-10-13T17:56:13.567" v="107" actId="2696"/>
        <pc:sldMkLst>
          <pc:docMk/>
          <pc:sldMk cId="455451637" sldId="446"/>
        </pc:sldMkLst>
      </pc:sldChg>
      <pc:sldChg chg="del">
        <pc:chgData name="Cynthia" userId="7336b5e7-7e83-404a-a91f-d60f4c51f02e" providerId="ADAL" clId="{1E519AAB-3F10-43E0-AA8E-889D1021CCA4}" dt="2020-10-13T17:56:39.988" v="109" actId="2696"/>
        <pc:sldMkLst>
          <pc:docMk/>
          <pc:sldMk cId="2166174584" sldId="460"/>
        </pc:sldMkLst>
      </pc:sldChg>
      <pc:sldChg chg="del">
        <pc:chgData name="Cynthia" userId="7336b5e7-7e83-404a-a91f-d60f4c51f02e" providerId="ADAL" clId="{1E519AAB-3F10-43E0-AA8E-889D1021CCA4}" dt="2020-10-13T17:56:43.256" v="110" actId="2696"/>
        <pc:sldMkLst>
          <pc:docMk/>
          <pc:sldMk cId="4140985919" sldId="471"/>
        </pc:sldMkLst>
      </pc:sldChg>
      <pc:sldChg chg="del">
        <pc:chgData name="Cynthia" userId="7336b5e7-7e83-404a-a91f-d60f4c51f02e" providerId="ADAL" clId="{1E519AAB-3F10-43E0-AA8E-889D1021CCA4}" dt="2020-10-13T17:55:47.404" v="101" actId="2696"/>
        <pc:sldMkLst>
          <pc:docMk/>
          <pc:sldMk cId="499861242" sldId="480"/>
        </pc:sldMkLst>
      </pc:sldChg>
      <pc:sldChg chg="del">
        <pc:chgData name="Cynthia" userId="7336b5e7-7e83-404a-a91f-d60f4c51f02e" providerId="ADAL" clId="{1E519AAB-3F10-43E0-AA8E-889D1021CCA4}" dt="2020-10-13T17:56:25.191" v="108" actId="2696"/>
        <pc:sldMkLst>
          <pc:docMk/>
          <pc:sldMk cId="413165800" sldId="1327"/>
        </pc:sldMkLst>
      </pc:sldChg>
      <pc:sldChg chg="del">
        <pc:chgData name="Cynthia" userId="7336b5e7-7e83-404a-a91f-d60f4c51f02e" providerId="ADAL" clId="{1E519AAB-3F10-43E0-AA8E-889D1021CCA4}" dt="2020-10-13T17:55:58.936" v="104" actId="2696"/>
        <pc:sldMkLst>
          <pc:docMk/>
          <pc:sldMk cId="2485565709" sldId="1328"/>
        </pc:sldMkLst>
      </pc:sldChg>
      <pc:sldChg chg="del">
        <pc:chgData name="Cynthia" userId="7336b5e7-7e83-404a-a91f-d60f4c51f02e" providerId="ADAL" clId="{1E519AAB-3F10-43E0-AA8E-889D1021CCA4}" dt="2020-10-13T17:55:55.881" v="103" actId="2696"/>
        <pc:sldMkLst>
          <pc:docMk/>
          <pc:sldMk cId="3724932395" sldId="1329"/>
        </pc:sldMkLst>
      </pc:sldChg>
      <pc:sldChg chg="del">
        <pc:chgData name="Cynthia" userId="7336b5e7-7e83-404a-a91f-d60f4c51f02e" providerId="ADAL" clId="{1E519AAB-3F10-43E0-AA8E-889D1021CCA4}" dt="2020-10-13T17:55:53.385" v="102" actId="2696"/>
        <pc:sldMkLst>
          <pc:docMk/>
          <pc:sldMk cId="3861230853" sldId="1330"/>
        </pc:sldMkLst>
      </pc:sldChg>
      <pc:sldChg chg="del">
        <pc:chgData name="Cynthia" userId="7336b5e7-7e83-404a-a91f-d60f4c51f02e" providerId="ADAL" clId="{1E519AAB-3F10-43E0-AA8E-889D1021CCA4}" dt="2020-10-13T17:56:02.310" v="105" actId="2696"/>
        <pc:sldMkLst>
          <pc:docMk/>
          <pc:sldMk cId="2007716709" sldId="1332"/>
        </pc:sldMkLst>
      </pc:sldChg>
      <pc:sldChg chg="modSp mod">
        <pc:chgData name="Cynthia" userId="7336b5e7-7e83-404a-a91f-d60f4c51f02e" providerId="ADAL" clId="{1E519AAB-3F10-43E0-AA8E-889D1021CCA4}" dt="2020-10-13T20:57:38.970" v="225" actId="255"/>
        <pc:sldMkLst>
          <pc:docMk/>
          <pc:sldMk cId="786326350" sldId="1334"/>
        </pc:sldMkLst>
        <pc:spChg chg="mod">
          <ac:chgData name="Cynthia" userId="7336b5e7-7e83-404a-a91f-d60f4c51f02e" providerId="ADAL" clId="{1E519AAB-3F10-43E0-AA8E-889D1021CCA4}" dt="2020-10-13T20:57:38.970" v="225" actId="255"/>
          <ac:spMkLst>
            <pc:docMk/>
            <pc:sldMk cId="786326350" sldId="1334"/>
            <ac:spMk id="2" creationId="{00000000-0000-0000-0000-000000000000}"/>
          </ac:spMkLst>
        </pc:spChg>
      </pc:sldChg>
      <pc:sldChg chg="addSp delSp modSp new mod modNotesTx">
        <pc:chgData name="Cynthia" userId="7336b5e7-7e83-404a-a91f-d60f4c51f02e" providerId="ADAL" clId="{1E519AAB-3F10-43E0-AA8E-889D1021CCA4}" dt="2020-10-13T21:05:09.613" v="383" actId="20577"/>
        <pc:sldMkLst>
          <pc:docMk/>
          <pc:sldMk cId="1815560595" sldId="1335"/>
        </pc:sldMkLst>
        <pc:spChg chg="del">
          <ac:chgData name="Cynthia" userId="7336b5e7-7e83-404a-a91f-d60f4c51f02e" providerId="ADAL" clId="{1E519AAB-3F10-43E0-AA8E-889D1021CCA4}" dt="2020-10-13T17:33:15.424" v="50" actId="21"/>
          <ac:spMkLst>
            <pc:docMk/>
            <pc:sldMk cId="1815560595" sldId="1335"/>
            <ac:spMk id="2" creationId="{39E029E6-C904-4326-B3BE-9DC1F467AC53}"/>
          </ac:spMkLst>
        </pc:spChg>
        <pc:spChg chg="del">
          <ac:chgData name="Cynthia" userId="7336b5e7-7e83-404a-a91f-d60f4c51f02e" providerId="ADAL" clId="{1E519AAB-3F10-43E0-AA8E-889D1021CCA4}" dt="2020-10-13T17:33:20.399" v="51" actId="21"/>
          <ac:spMkLst>
            <pc:docMk/>
            <pc:sldMk cId="1815560595" sldId="1335"/>
            <ac:spMk id="3" creationId="{54F2D609-5D73-4E79-9181-438D4B75991F}"/>
          </ac:spMkLst>
        </pc:spChg>
        <pc:picChg chg="add del mod">
          <ac:chgData name="Cynthia" userId="7336b5e7-7e83-404a-a91f-d60f4c51f02e" providerId="ADAL" clId="{1E519AAB-3F10-43E0-AA8E-889D1021CCA4}" dt="2020-10-13T17:31:01.399" v="47" actId="22"/>
          <ac:picMkLst>
            <pc:docMk/>
            <pc:sldMk cId="1815560595" sldId="1335"/>
            <ac:picMk id="5" creationId="{77F96941-BCE4-4C9C-94F6-3A17330D71D7}"/>
          </ac:picMkLst>
        </pc:picChg>
        <pc:picChg chg="add mod">
          <ac:chgData name="Cynthia" userId="7336b5e7-7e83-404a-a91f-d60f4c51f02e" providerId="ADAL" clId="{1E519AAB-3F10-43E0-AA8E-889D1021CCA4}" dt="2020-10-13T17:35:12.943" v="66" actId="1076"/>
          <ac:picMkLst>
            <pc:docMk/>
            <pc:sldMk cId="1815560595" sldId="1335"/>
            <ac:picMk id="6" creationId="{41B05374-D6C3-44A1-BCD6-52AD437B1C51}"/>
          </ac:picMkLst>
        </pc:picChg>
        <pc:picChg chg="add mod">
          <ac:chgData name="Cynthia" userId="7336b5e7-7e83-404a-a91f-d60f4c51f02e" providerId="ADAL" clId="{1E519AAB-3F10-43E0-AA8E-889D1021CCA4}" dt="2020-10-13T17:35:18.336" v="67" actId="1076"/>
          <ac:picMkLst>
            <pc:docMk/>
            <pc:sldMk cId="1815560595" sldId="1335"/>
            <ac:picMk id="7" creationId="{E40CFF1C-A3A5-49FF-91D4-2E5B8CE5AA17}"/>
          </ac:picMkLst>
        </pc:picChg>
      </pc:sldChg>
      <pc:sldChg chg="addSp delSp modSp new mod ord modClrScheme chgLayout modNotesTx">
        <pc:chgData name="Cynthia" userId="7336b5e7-7e83-404a-a91f-d60f4c51f02e" providerId="ADAL" clId="{1E519AAB-3F10-43E0-AA8E-889D1021CCA4}" dt="2020-10-13T20:18:13.377" v="177"/>
        <pc:sldMkLst>
          <pc:docMk/>
          <pc:sldMk cId="34375108" sldId="1336"/>
        </pc:sldMkLst>
        <pc:spChg chg="del">
          <ac:chgData name="Cynthia" userId="7336b5e7-7e83-404a-a91f-d60f4c51f02e" providerId="ADAL" clId="{1E519AAB-3F10-43E0-AA8E-889D1021CCA4}" dt="2020-10-13T17:52:04.665" v="80" actId="21"/>
          <ac:spMkLst>
            <pc:docMk/>
            <pc:sldMk cId="34375108" sldId="1336"/>
            <ac:spMk id="2" creationId="{A34C1792-902F-4871-B034-65694B963C4A}"/>
          </ac:spMkLst>
        </pc:spChg>
        <pc:spChg chg="del">
          <ac:chgData name="Cynthia" userId="7336b5e7-7e83-404a-a91f-d60f4c51f02e" providerId="ADAL" clId="{1E519AAB-3F10-43E0-AA8E-889D1021CCA4}" dt="2020-10-13T17:52:08.381" v="81" actId="21"/>
          <ac:spMkLst>
            <pc:docMk/>
            <pc:sldMk cId="34375108" sldId="1336"/>
            <ac:spMk id="3" creationId="{08357236-5566-4227-B449-97D4B509482C}"/>
          </ac:spMkLst>
        </pc:spChg>
        <pc:spChg chg="add del">
          <ac:chgData name="Cynthia" userId="7336b5e7-7e83-404a-a91f-d60f4c51f02e" providerId="ADAL" clId="{1E519AAB-3F10-43E0-AA8E-889D1021CCA4}" dt="2020-10-13T17:46:47.606" v="71"/>
          <ac:spMkLst>
            <pc:docMk/>
            <pc:sldMk cId="34375108" sldId="1336"/>
            <ac:spMk id="4" creationId="{0D23D362-696F-43A8-8C9B-9848B91A5205}"/>
          </ac:spMkLst>
        </pc:spChg>
        <pc:spChg chg="add del">
          <ac:chgData name="Cynthia" userId="7336b5e7-7e83-404a-a91f-d60f4c51f02e" providerId="ADAL" clId="{1E519AAB-3F10-43E0-AA8E-889D1021CCA4}" dt="2020-10-13T17:47:32.909" v="73" actId="22"/>
          <ac:spMkLst>
            <pc:docMk/>
            <pc:sldMk cId="34375108" sldId="1336"/>
            <ac:spMk id="9" creationId="{B719590D-F9E1-4C9B-AACD-A2C815426DDE}"/>
          </ac:spMkLst>
        </pc:spChg>
        <pc:spChg chg="add del mod ord">
          <ac:chgData name="Cynthia" userId="7336b5e7-7e83-404a-a91f-d60f4c51f02e" providerId="ADAL" clId="{1E519AAB-3F10-43E0-AA8E-889D1021CCA4}" dt="2020-10-13T17:54:11.047" v="92" actId="21"/>
          <ac:spMkLst>
            <pc:docMk/>
            <pc:sldMk cId="34375108" sldId="1336"/>
            <ac:spMk id="10" creationId="{662958E8-DBE6-4CC8-BBDD-A044D095DB4C}"/>
          </ac:spMkLst>
        </pc:spChg>
        <pc:spChg chg="add mod">
          <ac:chgData name="Cynthia" userId="7336b5e7-7e83-404a-a91f-d60f4c51f02e" providerId="ADAL" clId="{1E519AAB-3F10-43E0-AA8E-889D1021CCA4}" dt="2020-10-13T17:54:44.669" v="98" actId="1076"/>
          <ac:spMkLst>
            <pc:docMk/>
            <pc:sldMk cId="34375108" sldId="1336"/>
            <ac:spMk id="11" creationId="{07CD0B20-BA15-43DD-AD6C-32714AE6083E}"/>
          </ac:spMkLst>
        </pc:spChg>
        <pc:spChg chg="add del mod ord">
          <ac:chgData name="Cynthia" userId="7336b5e7-7e83-404a-a91f-d60f4c51f02e" providerId="ADAL" clId="{1E519AAB-3F10-43E0-AA8E-889D1021CCA4}" dt="2020-10-13T17:54:18.168" v="93" actId="21"/>
          <ac:spMkLst>
            <pc:docMk/>
            <pc:sldMk cId="34375108" sldId="1336"/>
            <ac:spMk id="12" creationId="{1DF5BD82-494F-4142-90EE-AC66D7EB85B4}"/>
          </ac:spMkLst>
        </pc:spChg>
        <pc:spChg chg="add mod">
          <ac:chgData name="Cynthia" userId="7336b5e7-7e83-404a-a91f-d60f4c51f02e" providerId="ADAL" clId="{1E519AAB-3F10-43E0-AA8E-889D1021CCA4}" dt="2020-10-13T17:55:25.653" v="100" actId="1076"/>
          <ac:spMkLst>
            <pc:docMk/>
            <pc:sldMk cId="34375108" sldId="1336"/>
            <ac:spMk id="14" creationId="{E10A67CC-0B74-46CF-B4A2-7B7BB0AE4B61}"/>
          </ac:spMkLst>
        </pc:spChg>
        <pc:picChg chg="add mod">
          <ac:chgData name="Cynthia" userId="7336b5e7-7e83-404a-a91f-d60f4c51f02e" providerId="ADAL" clId="{1E519AAB-3F10-43E0-AA8E-889D1021CCA4}" dt="2020-10-13T17:55:21.754" v="99" actId="1076"/>
          <ac:picMkLst>
            <pc:docMk/>
            <pc:sldMk cId="34375108" sldId="1336"/>
            <ac:picMk id="7" creationId="{D4A75AAD-2672-498B-8F25-8D3362F1E03E}"/>
          </ac:picMkLst>
        </pc:picChg>
        <pc:picChg chg="add del">
          <ac:chgData name="Cynthia" userId="7336b5e7-7e83-404a-a91f-d60f4c51f02e" providerId="ADAL" clId="{1E519AAB-3F10-43E0-AA8E-889D1021CCA4}" dt="2020-10-13T17:46:47.606" v="71"/>
          <ac:picMkLst>
            <pc:docMk/>
            <pc:sldMk cId="34375108" sldId="1336"/>
            <ac:picMk id="1026" creationId="{431EAD36-268D-4BEB-A77C-25D549187B71}"/>
          </ac:picMkLst>
        </pc:picChg>
        <pc:picChg chg="add del mod">
          <ac:chgData name="Cynthia" userId="7336b5e7-7e83-404a-a91f-d60f4c51f02e" providerId="ADAL" clId="{1E519AAB-3F10-43E0-AA8E-889D1021CCA4}" dt="2020-10-13T17:46:47.606" v="71"/>
          <ac:picMkLst>
            <pc:docMk/>
            <pc:sldMk cId="34375108" sldId="1336"/>
            <ac:picMk id="1027" creationId="{EA25C309-A861-4EDD-8771-055B43E1345F}"/>
          </ac:picMkLst>
        </pc:picChg>
        <pc:picChg chg="add del">
          <ac:chgData name="Cynthia" userId="7336b5e7-7e83-404a-a91f-d60f4c51f02e" providerId="ADAL" clId="{1E519AAB-3F10-43E0-AA8E-889D1021CCA4}" dt="2020-10-13T17:46:47.606" v="71"/>
          <ac:picMkLst>
            <pc:docMk/>
            <pc:sldMk cId="34375108" sldId="1336"/>
            <ac:picMk id="1028" creationId="{FEA54225-12A0-4DE2-B8C1-8211DD98D7BC}"/>
          </ac:picMkLst>
        </pc:picChg>
      </pc:sldChg>
      <pc:sldChg chg="modSp add mod">
        <pc:chgData name="Cynthia" userId="7336b5e7-7e83-404a-a91f-d60f4c51f02e" providerId="ADAL" clId="{1E519AAB-3F10-43E0-AA8E-889D1021CCA4}" dt="2020-10-13T21:02:03.181" v="271" actId="20577"/>
        <pc:sldMkLst>
          <pc:docMk/>
          <pc:sldMk cId="2706213921" sldId="1337"/>
        </pc:sldMkLst>
        <pc:spChg chg="mod">
          <ac:chgData name="Cynthia" userId="7336b5e7-7e83-404a-a91f-d60f4c51f02e" providerId="ADAL" clId="{1E519AAB-3F10-43E0-AA8E-889D1021CCA4}" dt="2020-10-13T21:02:03.181" v="271" actId="20577"/>
          <ac:spMkLst>
            <pc:docMk/>
            <pc:sldMk cId="2706213921" sldId="133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858CD2C-577E-4F8C-9B95-C8F72B7A0FA4}" type="datetimeFigureOut">
              <a:rPr lang="en-US" smtClean="0"/>
              <a:t>10/19/2020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7474488D-EF19-4199-BEA3-6D7FD34B21E8}" type="slidenum">
              <a:rPr lang="en-US" smtClean="0"/>
              <a:t>‹#›</a:t>
            </a:fld>
            <a:endParaRPr lang="en-US" dirty="0"/>
          </a:p>
        </p:txBody>
      </p:sp>
    </p:spTree>
    <p:extLst>
      <p:ext uri="{BB962C8B-B14F-4D97-AF65-F5344CB8AC3E}">
        <p14:creationId xmlns:p14="http://schemas.microsoft.com/office/powerpoint/2010/main" val="128759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recording!</a:t>
            </a:r>
          </a:p>
          <a:p>
            <a:r>
              <a:rPr lang="en-US" dirty="0"/>
              <a:t>Cyndi will open the meeting with a prayer. </a:t>
            </a:r>
          </a:p>
          <a:p>
            <a:endParaRPr lang="en-US" dirty="0"/>
          </a:p>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t>1</a:t>
            </a:fld>
            <a:endParaRPr lang="en-US" dirty="0"/>
          </a:p>
        </p:txBody>
      </p:sp>
    </p:spTree>
    <p:extLst>
      <p:ext uri="{BB962C8B-B14F-4D97-AF65-F5344CB8AC3E}">
        <p14:creationId xmlns:p14="http://schemas.microsoft.com/office/powerpoint/2010/main" val="17969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City of Flowers” - </a:t>
            </a:r>
            <a:r>
              <a:rPr lang="en-US" sz="1200" b="0" i="0" kern="1200" dirty="0" err="1">
                <a:solidFill>
                  <a:schemeClr val="tx1"/>
                </a:solidFill>
                <a:effectLst/>
                <a:latin typeface="+mn-lt"/>
                <a:ea typeface="+mn-ea"/>
                <a:cs typeface="+mn-cs"/>
              </a:rPr>
              <a:t>Gio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Dizurita</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2020 United Way</a:t>
            </a:r>
            <a:r>
              <a:rPr lang="en-US" sz="1200" b="0" i="0" kern="1200" dirty="0">
                <a:solidFill>
                  <a:schemeClr val="tx1"/>
                </a:solidFill>
                <a:effectLst/>
                <a:latin typeface="+mn-lt"/>
                <a:ea typeface="+mn-ea"/>
                <a:cs typeface="+mn-cs"/>
              </a:rPr>
              <a:t> of San Antonio and Bexar County ALWAYS </a:t>
            </a:r>
            <a:r>
              <a:rPr lang="en-US" sz="1200" b="1" i="0" kern="1200" dirty="0">
                <a:solidFill>
                  <a:schemeClr val="tx1"/>
                </a:solidFill>
                <a:effectLst/>
                <a:latin typeface="+mn-lt"/>
                <a:ea typeface="+mn-ea"/>
                <a:cs typeface="+mn-cs"/>
              </a:rPr>
              <a:t>UNITED</a:t>
            </a:r>
            <a:r>
              <a:rPr lang="en-US" sz="1200" b="0" i="0" kern="1200" dirty="0">
                <a:solidFill>
                  <a:schemeClr val="tx1"/>
                </a:solidFill>
                <a:effectLst/>
                <a:latin typeface="+mn-lt"/>
                <a:ea typeface="+mn-ea"/>
                <a:cs typeface="+mn-cs"/>
              </a:rPr>
              <a:t> FOR GOOD NOW </a:t>
            </a:r>
            <a:r>
              <a:rPr lang="en-US" sz="1200" b="1" i="0" kern="1200" dirty="0">
                <a:solidFill>
                  <a:schemeClr val="tx1"/>
                </a:solidFill>
                <a:effectLst/>
                <a:latin typeface="+mn-lt"/>
                <a:ea typeface="+mn-ea"/>
                <a:cs typeface="+mn-cs"/>
              </a:rPr>
              <a:t>UNITED</a:t>
            </a:r>
            <a:r>
              <a:rPr lang="en-US" sz="1200" b="0" i="0" kern="1200" dirty="0">
                <a:solidFill>
                  <a:schemeClr val="tx1"/>
                </a:solidFill>
                <a:effectLst/>
                <a:latin typeface="+mn-lt"/>
                <a:ea typeface="+mn-ea"/>
                <a:cs typeface="+mn-cs"/>
              </a:rPr>
              <a:t> FOR CHANGE. </a:t>
            </a:r>
            <a:endParaRPr lang="en-US" dirty="0"/>
          </a:p>
        </p:txBody>
      </p:sp>
      <p:sp>
        <p:nvSpPr>
          <p:cNvPr id="4" name="Slide Number Placeholder 3"/>
          <p:cNvSpPr>
            <a:spLocks noGrp="1"/>
          </p:cNvSpPr>
          <p:nvPr>
            <p:ph type="sldNum" sz="quarter" idx="5"/>
          </p:nvPr>
        </p:nvSpPr>
        <p:spPr/>
        <p:txBody>
          <a:bodyPr/>
          <a:lstStyle/>
          <a:p>
            <a:fld id="{7474488D-EF19-4199-BEA3-6D7FD34B21E8}" type="slidenum">
              <a:rPr lang="en-US" smtClean="0"/>
              <a:t>2</a:t>
            </a:fld>
            <a:endParaRPr lang="en-US" dirty="0"/>
          </a:p>
        </p:txBody>
      </p:sp>
    </p:spTree>
    <p:extLst>
      <p:ext uri="{BB962C8B-B14F-4D97-AF65-F5344CB8AC3E}">
        <p14:creationId xmlns:p14="http://schemas.microsoft.com/office/powerpoint/2010/main" val="361546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744" y="4400549"/>
            <a:ext cx="5614106" cy="4284663"/>
          </a:xfrm>
        </p:spPr>
        <p:txBody>
          <a:bodyPr/>
          <a:lstStyle/>
          <a:p>
            <a:r>
              <a:rPr lang="en-US" b="1" u="sng" dirty="0"/>
              <a:t>Objective</a:t>
            </a:r>
          </a:p>
          <a:p>
            <a:r>
              <a:rPr lang="en-US" dirty="0"/>
              <a:t>To introduce yourself as the Employee Campaign Manager (ECM), and share your role in campaign</a:t>
            </a:r>
          </a:p>
          <a:p>
            <a:r>
              <a:rPr lang="en-US" dirty="0"/>
              <a:t>To introduce your United Way Staff Partner</a:t>
            </a:r>
          </a:p>
          <a:p>
            <a:endParaRPr lang="en-US" dirty="0"/>
          </a:p>
          <a:p>
            <a:r>
              <a:rPr lang="en-US" dirty="0"/>
              <a:t>Sample script:</a:t>
            </a:r>
          </a:p>
          <a:p>
            <a:endParaRPr lang="en-US" dirty="0"/>
          </a:p>
          <a:p>
            <a:r>
              <a:rPr lang="en-US" i="1" dirty="0"/>
              <a:t>Thank you for joining us today! </a:t>
            </a:r>
          </a:p>
          <a:p>
            <a:endParaRPr lang="en-US" i="1" dirty="0"/>
          </a:p>
          <a:p>
            <a:r>
              <a:rPr lang="en-US" i="1" dirty="0"/>
              <a:t>My name is [Your Name Here] and with me today is [UWSA Representative Name]. We’re excited to welcome you to our 2020 United Way Campaign!</a:t>
            </a:r>
          </a:p>
          <a:p>
            <a:endParaRPr lang="en-US" i="1" dirty="0"/>
          </a:p>
          <a:p>
            <a:r>
              <a:rPr lang="en-US" i="1" dirty="0"/>
              <a:t>I am proud to chair our organization’s campaign this year. Things might look a little different this campaign, but we’re excited to provide new and creative ways in which we will bring our colleagues together and make a positive impact in our community.</a:t>
            </a:r>
          </a:p>
          <a:p>
            <a:endParaRPr lang="en-US" i="1" dirty="0"/>
          </a:p>
          <a:p>
            <a:r>
              <a:rPr lang="en-US" i="1" dirty="0"/>
              <a:t>We have a busy agenda today…Next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3F293-4831-4154-9401-B35BB0B42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50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 y="4548457"/>
            <a:ext cx="6800088" cy="4902883"/>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UW is strategically realigning to address future challenges of a changing operating environment while honoring our strong history of helping others to affect community change. </a:t>
            </a:r>
            <a:r>
              <a:rPr lang="en-US" baseline="0" dirty="0"/>
              <a:t>No one organization can tackle the challenges of the 21</a:t>
            </a:r>
            <a:r>
              <a:rPr lang="en-US" baseline="30000" dirty="0"/>
              <a:t>st</a:t>
            </a:r>
            <a:r>
              <a:rPr lang="en-US" baseline="0" dirty="0"/>
              <a:t> century alone.  We are using a collective impact approach to create a positive impact for San Antonio’s most pressing needs. </a:t>
            </a:r>
          </a:p>
          <a:p>
            <a:endParaRPr lang="en-US" baseline="0" dirty="0"/>
          </a:p>
          <a:p>
            <a:r>
              <a:rPr lang="en-US" baseline="0" dirty="0"/>
              <a:t>We have 4 focus areas:</a:t>
            </a:r>
          </a:p>
          <a:p>
            <a:pPr marL="819542" lvl="1" indent="-351232">
              <a:buFont typeface="Arial" panose="020B0604020202020204" pitchFamily="34" charset="0"/>
              <a:buChar char="•"/>
              <a:tabLst>
                <a:tab pos="468309" algn="l"/>
              </a:tabLst>
            </a:pPr>
            <a:r>
              <a:rPr lang="en-US" b="1" dirty="0">
                <a:latin typeface="Calibri" panose="020F0502020204030204" pitchFamily="34" charset="0"/>
                <a:ea typeface="Calibri" panose="020F0502020204030204" pitchFamily="34" charset="0"/>
                <a:cs typeface="Times New Roman" panose="02020603050405020304" pitchFamily="18" charset="0"/>
              </a:rPr>
              <a:t>Ready Children</a:t>
            </a:r>
            <a:r>
              <a:rPr lang="en-US" dirty="0">
                <a:latin typeface="Calibri" panose="020F0502020204030204" pitchFamily="34" charset="0"/>
                <a:ea typeface="Calibri" panose="020F0502020204030204" pitchFamily="34" charset="0"/>
                <a:cs typeface="Times New Roman" panose="02020603050405020304" pitchFamily="18" charset="0"/>
              </a:rPr>
              <a:t>: Focused on ensuring </a:t>
            </a:r>
            <a:r>
              <a:rPr lang="en-US" dirty="0"/>
              <a:t>all children are happy, healthy and ready to enter kindergarten and succeed in school</a:t>
            </a:r>
          </a:p>
          <a:p>
            <a:pPr marL="819542" lvl="1" indent="-351232">
              <a:buFont typeface="Arial" panose="020B0604020202020204" pitchFamily="34" charset="0"/>
              <a:buChar char="•"/>
              <a:tabLst>
                <a:tab pos="468309" algn="l"/>
              </a:tabLst>
            </a:pPr>
            <a:r>
              <a:rPr lang="en-US" b="1" dirty="0">
                <a:latin typeface="Calibri" panose="020F0502020204030204" pitchFamily="34" charset="0"/>
                <a:ea typeface="Calibri" panose="020F0502020204030204" pitchFamily="34" charset="0"/>
                <a:cs typeface="Times New Roman" panose="02020603050405020304" pitchFamily="18" charset="0"/>
              </a:rPr>
              <a:t>Successful Students</a:t>
            </a:r>
            <a:r>
              <a:rPr lang="en-US" dirty="0">
                <a:latin typeface="Calibri" panose="020F0502020204030204" pitchFamily="34" charset="0"/>
                <a:ea typeface="Calibri" panose="020F0502020204030204" pitchFamily="34" charset="0"/>
                <a:cs typeface="Times New Roman" panose="02020603050405020304" pitchFamily="18" charset="0"/>
              </a:rPr>
              <a:t>: Is intent on helping young adults 0 to 24 grow, graduate and become successful adults. </a:t>
            </a:r>
          </a:p>
          <a:p>
            <a:pPr marL="819542" lvl="1" indent="-351232">
              <a:buFont typeface="Arial" panose="020B0604020202020204" pitchFamily="34" charset="0"/>
              <a:buChar char="•"/>
              <a:tabLst>
                <a:tab pos="468309" algn="l"/>
              </a:tabLst>
            </a:pPr>
            <a:r>
              <a:rPr lang="en-US" b="1" dirty="0">
                <a:latin typeface="Calibri" panose="020F0502020204030204" pitchFamily="34" charset="0"/>
                <a:ea typeface="Calibri" panose="020F0502020204030204" pitchFamily="34" charset="0"/>
                <a:cs typeface="Times New Roman" panose="02020603050405020304" pitchFamily="18" charset="0"/>
              </a:rPr>
              <a:t>Strong Individuals and Families</a:t>
            </a:r>
            <a:r>
              <a:rPr lang="en-US" dirty="0">
                <a:latin typeface="Calibri" panose="020F0502020204030204" pitchFamily="34" charset="0"/>
                <a:ea typeface="Calibri" panose="020F0502020204030204" pitchFamily="34" charset="0"/>
                <a:cs typeface="Times New Roman" panose="02020603050405020304" pitchFamily="18" charset="0"/>
              </a:rPr>
              <a:t>: Recognizes the need for a support system that provides individuals and families the opportunity to achieve self-sufficiency. </a:t>
            </a:r>
          </a:p>
          <a:p>
            <a:pPr marL="819542" lvl="1" indent="-351232">
              <a:buFont typeface="Arial" panose="020B0604020202020204" pitchFamily="34" charset="0"/>
              <a:buChar char="•"/>
              <a:tabLst>
                <a:tab pos="468309" algn="l"/>
              </a:tabLst>
            </a:pPr>
            <a:r>
              <a:rPr lang="en-US" b="1" dirty="0">
                <a:latin typeface="Calibri" panose="020F0502020204030204" pitchFamily="34" charset="0"/>
                <a:ea typeface="Calibri" panose="020F0502020204030204" pitchFamily="34" charset="0"/>
                <a:cs typeface="Times New Roman" panose="02020603050405020304" pitchFamily="18" charset="0"/>
              </a:rPr>
              <a:t>Safety Net</a:t>
            </a:r>
            <a:r>
              <a:rPr lang="en-US" dirty="0">
                <a:latin typeface="Calibri" panose="020F0502020204030204" pitchFamily="34" charset="0"/>
                <a:ea typeface="Calibri" panose="020F0502020204030204" pitchFamily="34" charset="0"/>
                <a:cs typeface="Times New Roman" panose="02020603050405020304" pitchFamily="18" charset="0"/>
              </a:rPr>
              <a:t>: Supports emergency and disaster care services to help stabilize individuals and families, meeting their most immediate needs. </a:t>
            </a:r>
          </a:p>
          <a:p>
            <a:pPr>
              <a:lnSpc>
                <a:spcPct val="107000"/>
              </a:lnSpc>
              <a:spcAft>
                <a:spcPts val="819"/>
              </a:spcAft>
              <a:tabLst>
                <a:tab pos="468309" algn="l"/>
              </a:tabLst>
            </a:pPr>
            <a:r>
              <a:rPr lang="en-US" dirty="0">
                <a:latin typeface="Calibri" panose="020F0502020204030204" pitchFamily="34" charset="0"/>
                <a:ea typeface="Calibri" panose="020F0502020204030204" pitchFamily="34" charset="0"/>
                <a:cs typeface="Times New Roman" panose="02020603050405020304" pitchFamily="18" charset="0"/>
              </a:rPr>
              <a:t>Each focus area has an Impact Council in order to enhance the system of services:</a:t>
            </a:r>
          </a:p>
          <a:p>
            <a:pPr marL="819542" lvl="1" indent="-351232">
              <a:buFont typeface="Arial" panose="020B0604020202020204" pitchFamily="34" charset="0"/>
              <a:buChar char="•"/>
              <a:tabLst>
                <a:tab pos="468309" algn="l"/>
              </a:tabLst>
            </a:pPr>
            <a:r>
              <a:rPr lang="en-US" dirty="0">
                <a:latin typeface="Calibri" panose="020F0502020204030204" pitchFamily="34" charset="0"/>
                <a:ea typeface="Calibri" panose="020F0502020204030204" pitchFamily="34" charset="0"/>
                <a:cs typeface="Times New Roman" panose="02020603050405020304" pitchFamily="18" charset="0"/>
              </a:rPr>
              <a:t>The Impact Council membership includes people from diverse sectors of the community: volunteers, funders, content experts, public sector partners and residents.  </a:t>
            </a:r>
          </a:p>
          <a:p>
            <a:pPr marL="819542" lvl="1" indent="-351232">
              <a:buFont typeface="Arial" panose="020B0604020202020204" pitchFamily="34" charset="0"/>
              <a:buChar char="•"/>
              <a:tabLst>
                <a:tab pos="468309" algn="l"/>
              </a:tabLst>
            </a:pPr>
            <a:r>
              <a:rPr lang="en-US" dirty="0">
                <a:latin typeface="Calibri" panose="020F0502020204030204" pitchFamily="34" charset="0"/>
                <a:ea typeface="Calibri" panose="020F0502020204030204" pitchFamily="34" charset="0"/>
                <a:cs typeface="Times New Roman" panose="02020603050405020304" pitchFamily="18" charset="0"/>
              </a:rPr>
              <a:t>We began our alignment with Ready Children, Successful Students and</a:t>
            </a:r>
            <a:r>
              <a:rPr lang="en-US" baseline="0" dirty="0">
                <a:latin typeface="Calibri" panose="020F0502020204030204" pitchFamily="34" charset="0"/>
                <a:ea typeface="Calibri" panose="020F0502020204030204" pitchFamily="34" charset="0"/>
                <a:cs typeface="Times New Roman" panose="02020603050405020304" pitchFamily="18" charset="0"/>
              </a:rPr>
              <a:t> Strong Individuals and Families.</a:t>
            </a:r>
          </a:p>
          <a:p>
            <a:pPr marL="819542" lvl="1" indent="-351232">
              <a:buFont typeface="Arial" panose="020B0604020202020204" pitchFamily="34" charset="0"/>
              <a:buChar char="•"/>
              <a:tabLst>
                <a:tab pos="468309" algn="l"/>
              </a:tabLst>
            </a:pPr>
            <a:r>
              <a:rPr lang="en-US" baseline="0" dirty="0">
                <a:latin typeface="Calibri" panose="020F0502020204030204" pitchFamily="34" charset="0"/>
                <a:ea typeface="Calibri" panose="020F0502020204030204" pitchFamily="34" charset="0"/>
                <a:cs typeface="Times New Roman" panose="02020603050405020304" pitchFamily="18" charset="0"/>
              </a:rPr>
              <a:t>Intentionally delayed Safety Net in order to better understand how </a:t>
            </a:r>
            <a:r>
              <a:rPr lang="en-US" dirty="0">
                <a:latin typeface="Calibri" panose="020F0502020204030204" pitchFamily="34" charset="0"/>
                <a:ea typeface="Calibri" panose="020F0502020204030204" pitchFamily="34" charset="0"/>
                <a:cs typeface="Times New Roman" panose="02020603050405020304" pitchFamily="18" charset="0"/>
              </a:rPr>
              <a:t>we can integrate those resources to support the work of the other three councils.</a:t>
            </a:r>
            <a:r>
              <a:rPr lang="en-US" baseline="0" dirty="0">
                <a:latin typeface="Calibri" panose="020F0502020204030204" pitchFamily="34" charset="0"/>
                <a:ea typeface="Calibri" panose="020F0502020204030204" pitchFamily="34" charset="0"/>
                <a:cs typeface="Times New Roman" panose="02020603050405020304" pitchFamily="18" charset="0"/>
              </a:rPr>
              <a:t> </a:t>
            </a:r>
          </a:p>
          <a:p>
            <a:pPr marL="2423">
              <a:lnSpc>
                <a:spcPct val="107000"/>
              </a:lnSpc>
              <a:spcAft>
                <a:spcPts val="819"/>
              </a:spcAft>
              <a:tabLst>
                <a:tab pos="468309" algn="l"/>
              </a:tabLst>
            </a:pPr>
            <a:endParaRPr lang="en-US" dirty="0"/>
          </a:p>
        </p:txBody>
      </p:sp>
      <p:sp>
        <p:nvSpPr>
          <p:cNvPr id="4" name="Slide Number Placeholder 3"/>
          <p:cNvSpPr>
            <a:spLocks noGrp="1"/>
          </p:cNvSpPr>
          <p:nvPr>
            <p:ph type="sldNum" sz="quarter" idx="5"/>
          </p:nvPr>
        </p:nvSpPr>
        <p:spPr/>
        <p:txBody>
          <a:bodyPr/>
          <a:lstStyle/>
          <a:p>
            <a:pPr defTabSz="931774">
              <a:defRPr/>
            </a:pPr>
            <a:fld id="{7AC2BE64-911F-3D4B-A781-15E4A6542559}"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5750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49300"/>
            <a:ext cx="5575300" cy="3136900"/>
          </a:xfrm>
        </p:spPr>
      </p:sp>
      <p:sp>
        <p:nvSpPr>
          <p:cNvPr id="3" name="Notes Placeholder 2"/>
          <p:cNvSpPr>
            <a:spLocks noGrp="1"/>
          </p:cNvSpPr>
          <p:nvPr>
            <p:ph type="body" idx="1"/>
          </p:nvPr>
        </p:nvSpPr>
        <p:spPr>
          <a:xfrm>
            <a:off x="338667" y="4400549"/>
            <a:ext cx="6254044" cy="4284663"/>
          </a:xfrm>
        </p:spPr>
        <p:txBody>
          <a:bodyPr/>
          <a:lstStyle/>
          <a:p>
            <a:pPr>
              <a:lnSpc>
                <a:spcPct val="100000"/>
              </a:lnSpc>
              <a:spcBef>
                <a:spcPts val="0"/>
              </a:spcBef>
            </a:pPr>
            <a:r>
              <a:rPr lang="en-US" sz="2000" b="1" dirty="0"/>
              <a:t>Survey of Agencies Regarding Impact of COVID-19</a:t>
            </a:r>
          </a:p>
          <a:p>
            <a:pPr lvl="1">
              <a:lnSpc>
                <a:spcPct val="100000"/>
              </a:lnSpc>
              <a:spcBef>
                <a:spcPts val="0"/>
              </a:spcBef>
            </a:pPr>
            <a:r>
              <a:rPr lang="en-US" sz="1700" dirty="0"/>
              <a:t>Weekly survey to all local nonprofits</a:t>
            </a:r>
          </a:p>
          <a:p>
            <a:pPr lvl="1">
              <a:lnSpc>
                <a:spcPct val="100000"/>
              </a:lnSpc>
              <a:spcBef>
                <a:spcPts val="0"/>
              </a:spcBef>
            </a:pPr>
            <a:r>
              <a:rPr lang="en-US" sz="1700" dirty="0"/>
              <a:t>Shifting to recovery question set</a:t>
            </a:r>
          </a:p>
          <a:p>
            <a:pPr>
              <a:lnSpc>
                <a:spcPct val="100000"/>
              </a:lnSpc>
              <a:spcBef>
                <a:spcPts val="0"/>
              </a:spcBef>
            </a:pPr>
            <a:r>
              <a:rPr lang="en-US" sz="2000" b="1" dirty="0"/>
              <a:t>2-1-1 United Way Helpline</a:t>
            </a:r>
          </a:p>
          <a:p>
            <a:pPr lvl="1">
              <a:lnSpc>
                <a:spcPct val="100000"/>
              </a:lnSpc>
              <a:spcBef>
                <a:spcPts val="0"/>
              </a:spcBef>
            </a:pPr>
            <a:r>
              <a:rPr lang="en-US" sz="1700" dirty="0"/>
              <a:t>Call specialists working in building and remote</a:t>
            </a:r>
          </a:p>
          <a:p>
            <a:pPr lvl="1">
              <a:lnSpc>
                <a:spcPct val="100000"/>
              </a:lnSpc>
              <a:spcBef>
                <a:spcPts val="0"/>
              </a:spcBef>
            </a:pPr>
            <a:r>
              <a:rPr lang="en-US" sz="1700" dirty="0"/>
              <a:t>Call volume stabilizing in June</a:t>
            </a:r>
          </a:p>
          <a:p>
            <a:pPr>
              <a:lnSpc>
                <a:spcPct val="100000"/>
              </a:lnSpc>
              <a:spcBef>
                <a:spcPts val="0"/>
              </a:spcBef>
            </a:pPr>
            <a:r>
              <a:rPr lang="en-US" sz="2000" b="1" dirty="0"/>
              <a:t>COVID-19 Community Response Fund</a:t>
            </a:r>
          </a:p>
          <a:p>
            <a:pPr lvl="1">
              <a:lnSpc>
                <a:spcPct val="100000"/>
              </a:lnSpc>
              <a:spcBef>
                <a:spcPts val="0"/>
              </a:spcBef>
            </a:pPr>
            <a:r>
              <a:rPr lang="en-US" sz="1700" dirty="0"/>
              <a:t>Established in partnership with San Antonio Area Foundation</a:t>
            </a:r>
          </a:p>
          <a:p>
            <a:pPr lvl="1">
              <a:lnSpc>
                <a:spcPct val="100000"/>
              </a:lnSpc>
              <a:spcBef>
                <a:spcPts val="0"/>
              </a:spcBef>
            </a:pPr>
            <a:r>
              <a:rPr lang="en-US" sz="1700" dirty="0"/>
              <a:t>Current total - $6.3M / $5.1M in grants</a:t>
            </a:r>
          </a:p>
          <a:p>
            <a:pPr>
              <a:lnSpc>
                <a:spcPct val="100000"/>
              </a:lnSpc>
              <a:spcBef>
                <a:spcPts val="0"/>
              </a:spcBef>
            </a:pPr>
            <a:r>
              <a:rPr lang="en-US" sz="2000" b="1" dirty="0"/>
              <a:t>SAUnited4Good.com</a:t>
            </a:r>
          </a:p>
          <a:p>
            <a:pPr lvl="1">
              <a:lnSpc>
                <a:spcPct val="100000"/>
              </a:lnSpc>
              <a:spcBef>
                <a:spcPts val="0"/>
              </a:spcBef>
            </a:pPr>
            <a:r>
              <a:rPr lang="en-US" sz="1600" dirty="0"/>
              <a:t>Virtual volunteer opportunities</a:t>
            </a:r>
          </a:p>
          <a:p>
            <a:pPr lvl="1">
              <a:lnSpc>
                <a:spcPct val="100000"/>
              </a:lnSpc>
              <a:spcBef>
                <a:spcPts val="0"/>
              </a:spcBef>
            </a:pPr>
            <a:r>
              <a:rPr lang="en-US" sz="1600" dirty="0"/>
              <a:t>Available to all community nonprofits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a:lnSpc>
                <a:spcPct val="100000"/>
              </a:lnSpc>
              <a:spcBef>
                <a:spcPts val="0"/>
              </a:spcBef>
            </a:pPr>
            <a:r>
              <a:rPr lang="en-US" sz="2000" b="1" dirty="0"/>
              <a:t>United Way Community “Thank-A-Thon”</a:t>
            </a:r>
            <a:r>
              <a:rPr lang="en-US" sz="2000" dirty="0"/>
              <a:t>	</a:t>
            </a:r>
          </a:p>
          <a:p>
            <a:pPr lvl="1">
              <a:lnSpc>
                <a:spcPct val="100000"/>
              </a:lnSpc>
              <a:spcBef>
                <a:spcPts val="0"/>
              </a:spcBef>
            </a:pPr>
            <a:r>
              <a:rPr lang="en-US" sz="1700" dirty="0"/>
              <a:t>Online portal created to collect public messages</a:t>
            </a:r>
          </a:p>
          <a:p>
            <a:pPr>
              <a:lnSpc>
                <a:spcPct val="100000"/>
              </a:lnSpc>
              <a:spcBef>
                <a:spcPts val="0"/>
              </a:spcBef>
            </a:pPr>
            <a:r>
              <a:rPr lang="en-US" sz="2000" b="1" dirty="0"/>
              <a:t>COVID-19 Emergency Childcare Assistance Program ($400,000)</a:t>
            </a:r>
          </a:p>
          <a:p>
            <a:pPr lvl="1">
              <a:lnSpc>
                <a:spcPct val="100000"/>
              </a:lnSpc>
              <a:spcBef>
                <a:spcPts val="0"/>
              </a:spcBef>
            </a:pPr>
            <a:r>
              <a:rPr lang="en-US" sz="1700" dirty="0"/>
              <a:t>Covers 3 weeks childcare costs for parents who must leave home to go to work</a:t>
            </a:r>
          </a:p>
          <a:p>
            <a:pPr lvl="1">
              <a:lnSpc>
                <a:spcPct val="100000"/>
              </a:lnSpc>
              <a:spcBef>
                <a:spcPts val="0"/>
              </a:spcBef>
            </a:pPr>
            <a:r>
              <a:rPr lang="en-US" sz="1700" dirty="0"/>
              <a:t>Funding provided by Women United, City of San Antonio and San Antonio Area Foundation</a:t>
            </a:r>
          </a:p>
          <a:p>
            <a:pPr>
              <a:lnSpc>
                <a:spcPct val="100000"/>
              </a:lnSpc>
              <a:spcBef>
                <a:spcPts val="0"/>
              </a:spcBef>
            </a:pPr>
            <a:r>
              <a:rPr lang="en-US" sz="2000" b="1" dirty="0"/>
              <a:t>Get Shift Done – San Antonio ($600,000)</a:t>
            </a:r>
          </a:p>
          <a:p>
            <a:pPr lvl="1">
              <a:lnSpc>
                <a:spcPct val="100000"/>
              </a:lnSpc>
              <a:spcBef>
                <a:spcPts val="0"/>
              </a:spcBef>
            </a:pPr>
            <a:r>
              <a:rPr lang="en-US" sz="1600" dirty="0"/>
              <a:t>Supports hospitality workers by paying for volunteer work with local nonprofits - 600+ registrants</a:t>
            </a:r>
          </a:p>
          <a:p>
            <a:pPr>
              <a:lnSpc>
                <a:spcPct val="100000"/>
              </a:lnSpc>
              <a:spcBef>
                <a:spcPts val="0"/>
              </a:spcBef>
            </a:pPr>
            <a:r>
              <a:rPr lang="en-US" sz="2000" b="1" dirty="0"/>
              <a:t>Mayor’s COVID-19 Response Task Force – Philanthropy &amp; Social Services Work Groups</a:t>
            </a:r>
          </a:p>
          <a:p>
            <a:pPr lvl="1">
              <a:lnSpc>
                <a:spcPct val="100000"/>
              </a:lnSpc>
              <a:spcBef>
                <a:spcPts val="0"/>
              </a:spcBef>
            </a:pPr>
            <a:r>
              <a:rPr lang="en-US" sz="1700" dirty="0"/>
              <a:t>Joining with community leaders to develop a coordinated response</a:t>
            </a:r>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3F293-4831-4154-9401-B35BB0B42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503FE6C-4A06-4706-9691-7DC16178871F}"/>
              </a:ext>
            </a:extLst>
          </p:cNvPr>
          <p:cNvSpPr/>
          <p:nvPr/>
        </p:nvSpPr>
        <p:spPr>
          <a:xfrm>
            <a:off x="609600" y="4103688"/>
            <a:ext cx="5930900" cy="3600986"/>
          </a:xfrm>
          <a:prstGeom prst="rect">
            <a:avLst/>
          </a:prstGeom>
        </p:spPr>
        <p:txBody>
          <a:bodyPr wrap="square">
            <a:spAutoFit/>
          </a:bodyPr>
          <a:lstStyle/>
          <a:p>
            <a:r>
              <a:rPr lang="en-US" sz="1000" b="1" dirty="0"/>
              <a:t>Impact of COVID-19</a:t>
            </a:r>
          </a:p>
          <a:p>
            <a:r>
              <a:rPr lang="en-US" sz="1000" dirty="0"/>
              <a:t>Presented by United Way Staff –  30 seconds</a:t>
            </a:r>
          </a:p>
          <a:p>
            <a:r>
              <a:rPr lang="en-US" sz="1000" dirty="0"/>
              <a:t>Facilitator note: If United Way staff are unavailable, the ECM can present this portion of the agenda. </a:t>
            </a:r>
          </a:p>
          <a:p>
            <a:endParaRPr lang="en-US" sz="1000" dirty="0"/>
          </a:p>
          <a:p>
            <a:r>
              <a:rPr lang="en-US" sz="1000" b="1" u="sng" dirty="0"/>
              <a:t>Objective</a:t>
            </a:r>
          </a:p>
          <a:p>
            <a:r>
              <a:rPr lang="en-US" sz="1000" dirty="0"/>
              <a:t>To share information about the issues facing our community and what United Way is doing to improve conditions for the most vulnerable </a:t>
            </a:r>
          </a:p>
          <a:p>
            <a:endParaRPr lang="en-US" sz="1000" dirty="0"/>
          </a:p>
          <a:p>
            <a:r>
              <a:rPr lang="en-US" sz="1000" dirty="0"/>
              <a:t>Sample script;</a:t>
            </a:r>
          </a:p>
          <a:p>
            <a:r>
              <a:rPr lang="en-US" sz="1000" i="1" dirty="0"/>
              <a:t>No one could have ever predicted the size, scope and scale of the global crisis that unfolded in real-time in neighborhoods and communities around the world—and across Bexar County--as a result of COVID-19.  </a:t>
            </a:r>
          </a:p>
          <a:p>
            <a:endParaRPr lang="en-US" sz="1000" i="1" dirty="0"/>
          </a:p>
          <a:p>
            <a:r>
              <a:rPr lang="en-US" sz="1000" i="1" dirty="0"/>
              <a:t>Our residents, families and neighborhoods have been pushed to their limits, and beyond, in many cases.  And our local nonprofits are stretching beyond their limits to serve them.  With the economic shut-down, the number of people who need our services has climbed drastically.  As emergency needs and priorities continue to evolve, we know for certain that recovery will take months and, more likely, years.  </a:t>
            </a:r>
          </a:p>
          <a:p>
            <a:endParaRPr lang="en-US" sz="1000" i="1" dirty="0"/>
          </a:p>
          <a:p>
            <a:r>
              <a:rPr lang="en-US" sz="1000" dirty="0"/>
              <a:t>[Speak to one or two of the above responses United Way did for our community]</a:t>
            </a:r>
          </a:p>
          <a:p>
            <a:endParaRPr lang="en-US" sz="1000" i="1" dirty="0"/>
          </a:p>
          <a:p>
            <a:r>
              <a:rPr lang="en-US" sz="1000" i="1" dirty="0"/>
              <a:t>Even so, the sustaining truth that we have seen in action is that community matters. Research has shown that in times of crisis, the stronger the sense of connection—local people working together—the more resilient the community. We are stronger because we’re in it together. The reality is our community needs your help more than ever this year!</a:t>
            </a:r>
            <a:endParaRPr lang="en-US" i="1" dirty="0"/>
          </a:p>
        </p:txBody>
      </p:sp>
    </p:spTree>
    <p:extLst>
      <p:ext uri="{BB962C8B-B14F-4D97-AF65-F5344CB8AC3E}">
        <p14:creationId xmlns:p14="http://schemas.microsoft.com/office/powerpoint/2010/main" val="909798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United Way has a history of addressing economic and social disparities, specifically for our neighborhoods of color.</a:t>
            </a:r>
          </a:p>
          <a:p>
            <a:r>
              <a:rPr lang="en-US" sz="1200" dirty="0"/>
              <a:t>United Way expanded its strategic focus to support and invest in Impact Council equity initiatives that further advance our community.</a:t>
            </a:r>
          </a:p>
          <a:p>
            <a:r>
              <a:rPr lang="en-US" sz="1200" dirty="0"/>
              <a:t>United Way strengthened its equity work by developing a cohesive plan, through the Eastside Promise Zone and Dual Generation initiatives, to bolster families across generations in historically underserved communities.</a:t>
            </a:r>
          </a:p>
          <a:p>
            <a:r>
              <a:rPr lang="en-US" sz="1200" dirty="0"/>
              <a:t>United Way secured additional grants that support family protective and prevention services focused on reducing child abuse and domestic violence in military and civilian households.</a:t>
            </a:r>
          </a:p>
          <a:p>
            <a:endParaRPr lang="en-US" dirty="0"/>
          </a:p>
        </p:txBody>
      </p:sp>
      <p:sp>
        <p:nvSpPr>
          <p:cNvPr id="4" name="Slide Number Placeholder 3"/>
          <p:cNvSpPr>
            <a:spLocks noGrp="1"/>
          </p:cNvSpPr>
          <p:nvPr>
            <p:ph type="sldNum" sz="quarter" idx="5"/>
          </p:nvPr>
        </p:nvSpPr>
        <p:spPr/>
        <p:txBody>
          <a:bodyPr/>
          <a:lstStyle/>
          <a:p>
            <a:fld id="{7474488D-EF19-4199-BEA3-6D7FD34B21E8}" type="slidenum">
              <a:rPr lang="en-US" smtClean="0"/>
              <a:t>6</a:t>
            </a:fld>
            <a:endParaRPr lang="en-US" dirty="0"/>
          </a:p>
        </p:txBody>
      </p:sp>
    </p:spTree>
    <p:extLst>
      <p:ext uri="{BB962C8B-B14F-4D97-AF65-F5344CB8AC3E}">
        <p14:creationId xmlns:p14="http://schemas.microsoft.com/office/powerpoint/2010/main" val="214869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original flyer</a:t>
            </a:r>
          </a:p>
          <a:p>
            <a:endParaRPr lang="en-US" dirty="0"/>
          </a:p>
        </p:txBody>
      </p:sp>
      <p:sp>
        <p:nvSpPr>
          <p:cNvPr id="4" name="Slide Number Placeholder 3"/>
          <p:cNvSpPr>
            <a:spLocks noGrp="1"/>
          </p:cNvSpPr>
          <p:nvPr>
            <p:ph type="sldNum" sz="quarter" idx="5"/>
          </p:nvPr>
        </p:nvSpPr>
        <p:spPr/>
        <p:txBody>
          <a:bodyPr/>
          <a:lstStyle/>
          <a:p>
            <a:fld id="{7474488D-EF19-4199-BEA3-6D7FD34B21E8}" type="slidenum">
              <a:rPr lang="en-US" smtClean="0"/>
              <a:t>7</a:t>
            </a:fld>
            <a:endParaRPr lang="en-US" dirty="0"/>
          </a:p>
        </p:txBody>
      </p:sp>
    </p:spTree>
    <p:extLst>
      <p:ext uri="{BB962C8B-B14F-4D97-AF65-F5344CB8AC3E}">
        <p14:creationId xmlns:p14="http://schemas.microsoft.com/office/powerpoint/2010/main" val="6330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606310"/>
            <a:ext cx="5607050" cy="3660775"/>
          </a:xfrm>
        </p:spPr>
        <p:txBody>
          <a:bodyPr/>
          <a:lstStyle/>
          <a:p>
            <a:r>
              <a:rPr lang="en-US" sz="1100" dirty="0"/>
              <a:t>Please Give Generously</a:t>
            </a:r>
          </a:p>
          <a:p>
            <a:r>
              <a:rPr lang="en-US" sz="1100" dirty="0"/>
              <a:t>Presented by CEO/ECM – 1 minute</a:t>
            </a:r>
          </a:p>
          <a:p>
            <a:endParaRPr lang="en-US" sz="1100" i="1" dirty="0"/>
          </a:p>
          <a:p>
            <a:r>
              <a:rPr lang="en-US" sz="1100" b="1" u="sng" dirty="0"/>
              <a:t>Objective</a:t>
            </a:r>
          </a:p>
          <a:p>
            <a:r>
              <a:rPr lang="en-US" sz="1100" dirty="0"/>
              <a:t>To make a clear call to action for giving to United Way</a:t>
            </a:r>
          </a:p>
          <a:p>
            <a:r>
              <a:rPr lang="en-US" sz="1100" dirty="0"/>
              <a:t>To provide the CEO and ECM the opportunity to thank employees for their participation</a:t>
            </a:r>
          </a:p>
          <a:p>
            <a:endParaRPr lang="en-US" sz="1100" i="1" dirty="0"/>
          </a:p>
          <a:p>
            <a:r>
              <a:rPr lang="en-US" sz="1100" dirty="0"/>
              <a:t>Sample script:</a:t>
            </a:r>
          </a:p>
          <a:p>
            <a:r>
              <a:rPr lang="en-US" sz="1100" i="1" dirty="0"/>
              <a:t>We need your help and ask that you please join us in keeping our community strong.  We can’t do it without you.  Please consider a contribution of either one hour pay per month or 1% of your salary.  You will truly help to change a life!</a:t>
            </a:r>
          </a:p>
          <a:p>
            <a:endParaRPr lang="en-US" sz="1100" i="1" dirty="0"/>
          </a:p>
          <a:p>
            <a:r>
              <a:rPr lang="en-US" sz="1100" i="1" dirty="0"/>
              <a:t>By participating in our United Way campaign, you are helping people who need it most, connecting them to the resources and support they need to thrive. </a:t>
            </a:r>
          </a:p>
          <a:p>
            <a:endParaRPr lang="en-US" sz="1100" i="1" dirty="0"/>
          </a:p>
          <a:p>
            <a:r>
              <a:rPr lang="en-US" sz="1100" i="1" dirty="0"/>
              <a:t>When you receive your pledge or link to donate, your gift will help us reach our campaign goal of [INSERT GOAL]. You can expect your United Way representative to connect with you to answer any questions you may have.</a:t>
            </a:r>
          </a:p>
          <a:p>
            <a:endParaRPr lang="en-US" sz="1100" i="1" dirty="0"/>
          </a:p>
          <a:p>
            <a:r>
              <a:rPr lang="en-US" sz="1100" i="1" dirty="0"/>
              <a:t>Thank you again for your time and participation, and I look forward to celebrating our success at the wrap up of our campaign on [DATE</a:t>
            </a:r>
            <a:r>
              <a:rPr lang="en-US" i="1"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23C69-9D37-4DA0-B3C7-F14971B3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179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606310"/>
            <a:ext cx="5607050" cy="3660775"/>
          </a:xfrm>
        </p:spPr>
        <p:txBody>
          <a:bodyPr/>
          <a:lstStyle/>
          <a:p>
            <a:r>
              <a:rPr lang="en-US" sz="1100" dirty="0"/>
              <a:t>Please Give Generously</a:t>
            </a:r>
          </a:p>
          <a:p>
            <a:r>
              <a:rPr lang="en-US" sz="1100" dirty="0"/>
              <a:t>Presented by CEO/ECM – 1 minute</a:t>
            </a:r>
          </a:p>
          <a:p>
            <a:endParaRPr lang="en-US" sz="1100" i="1" dirty="0"/>
          </a:p>
          <a:p>
            <a:r>
              <a:rPr lang="en-US" sz="1100" b="1" u="sng" dirty="0"/>
              <a:t>Objective</a:t>
            </a:r>
          </a:p>
          <a:p>
            <a:r>
              <a:rPr lang="en-US" sz="1100" dirty="0"/>
              <a:t>To make a clear call to action for giving to United Way</a:t>
            </a:r>
          </a:p>
          <a:p>
            <a:r>
              <a:rPr lang="en-US" sz="1100" dirty="0"/>
              <a:t>To provide the CEO and ECM the opportunity to thank employees for their participation</a:t>
            </a:r>
          </a:p>
          <a:p>
            <a:endParaRPr lang="en-US" sz="1100" i="1" dirty="0"/>
          </a:p>
          <a:p>
            <a:r>
              <a:rPr lang="en-US" sz="1100" dirty="0"/>
              <a:t>Sample script:</a:t>
            </a:r>
          </a:p>
          <a:p>
            <a:r>
              <a:rPr lang="en-US" sz="1100" i="1" dirty="0"/>
              <a:t>We need your help and ask that you please join us in keeping our community strong.  We can’t do it without you.  Please consider a contribution of either one hour pay per month or 1% of your salary.  You will truly help to change a life!</a:t>
            </a:r>
          </a:p>
          <a:p>
            <a:endParaRPr lang="en-US" sz="1100" i="1" dirty="0"/>
          </a:p>
          <a:p>
            <a:r>
              <a:rPr lang="en-US" sz="1100" i="1" dirty="0"/>
              <a:t>By participating in our United Way campaign, you are helping people who need it most, connecting them to the resources and support they need to thrive. </a:t>
            </a:r>
          </a:p>
          <a:p>
            <a:endParaRPr lang="en-US" sz="1100" i="1" dirty="0"/>
          </a:p>
          <a:p>
            <a:r>
              <a:rPr lang="en-US" sz="1100" i="1" dirty="0"/>
              <a:t>When you receive your pledge or link to donate, your gift will help us reach our campaign goal of [INSERT GOAL]. You can expect your United Way representative to connect with you to answer any questions you may have.</a:t>
            </a:r>
          </a:p>
          <a:p>
            <a:endParaRPr lang="en-US" sz="1100" i="1" dirty="0"/>
          </a:p>
          <a:p>
            <a:r>
              <a:rPr lang="en-US" sz="1100" i="1" dirty="0"/>
              <a:t>Thank you again for your time and participation, and I look forward to celebrating our success at the wrap up of our campaign on [DATE</a:t>
            </a:r>
            <a:r>
              <a:rPr lang="en-US" i="1"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23C69-9D37-4DA0-B3C7-F14971B38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278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endParaRPr lang="en-US" dirty="0"/>
          </a:p>
        </p:txBody>
      </p:sp>
      <p:sp>
        <p:nvSpPr>
          <p:cNvPr id="3" name="Subtitle 2"/>
          <p:cNvSpPr>
            <a:spLocks noGrp="1"/>
          </p:cNvSpPr>
          <p:nvPr>
            <p:ph type="subTitle" idx="1" hasCustomPrompt="1"/>
          </p:nvPr>
        </p:nvSpPr>
        <p:spPr>
          <a:xfrm>
            <a:off x="1765300" y="5353775"/>
            <a:ext cx="6764747" cy="610323"/>
          </a:xfrm>
        </p:spPr>
        <p:txBody>
          <a:bodyPr>
            <a:normAutofit/>
          </a:bodyPr>
          <a:lstStyle>
            <a:lvl1pPr marL="0" indent="0" algn="l">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1765831" y="60529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4" name="Picture 3">
            <a:extLst>
              <a:ext uri="{FF2B5EF4-FFF2-40B4-BE49-F238E27FC236}">
                <a16:creationId xmlns:a16="http://schemas.microsoft.com/office/drawing/2014/main" id="{8F870048-9422-4ACB-A7D7-147AEAA438F8}"/>
              </a:ext>
            </a:extLst>
          </p:cNvPr>
          <p:cNvPicPr>
            <a:picLocks noChangeAspect="1"/>
          </p:cNvPicPr>
          <p:nvPr userDrawn="1"/>
        </p:nvPicPr>
        <p:blipFill>
          <a:blip r:embed="rId2"/>
          <a:stretch>
            <a:fillRect/>
          </a:stretch>
        </p:blipFill>
        <p:spPr>
          <a:xfrm>
            <a:off x="8539474" y="6217844"/>
            <a:ext cx="3559239" cy="559309"/>
          </a:xfrm>
          <a:prstGeom prst="rect">
            <a:avLst/>
          </a:prstGeom>
        </p:spPr>
      </p:pic>
    </p:spTree>
    <p:extLst>
      <p:ext uri="{BB962C8B-B14F-4D97-AF65-F5344CB8AC3E}">
        <p14:creationId xmlns:p14="http://schemas.microsoft.com/office/powerpoint/2010/main" val="267285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1307234" cy="405478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68300" y="493135"/>
            <a:ext cx="11404600" cy="1151075"/>
          </a:xfrm>
        </p:spPr>
        <p:txBody>
          <a:bodyPr anchor="b"/>
          <a:lstStyle>
            <a:lvl1pPr>
              <a:defRPr>
                <a:solidFill>
                  <a:schemeClr val="accent5"/>
                </a:solidFill>
              </a:defRPr>
            </a:lvl1pPr>
          </a:lstStyle>
          <a:p>
            <a:endParaRPr lang="en-US" dirty="0"/>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cxnSp>
        <p:nvCxnSpPr>
          <p:cNvPr id="4" name="Straight Connector 3"/>
          <p:cNvCxnSpPr/>
          <p:nvPr userDrawn="1"/>
        </p:nvCxnSpPr>
        <p:spPr>
          <a:xfrm flipV="1">
            <a:off x="495300" y="1572434"/>
            <a:ext cx="11277600" cy="3909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68029F97-6870-49B0-9332-D1BEC853C4A4}"/>
              </a:ext>
            </a:extLst>
          </p:cNvPr>
          <p:cNvPicPr>
            <a:picLocks noChangeAspect="1"/>
          </p:cNvPicPr>
          <p:nvPr userDrawn="1"/>
        </p:nvPicPr>
        <p:blipFill>
          <a:blip r:embed="rId2"/>
          <a:stretch>
            <a:fillRect/>
          </a:stretch>
        </p:blipFill>
        <p:spPr>
          <a:xfrm>
            <a:off x="8539474" y="6217844"/>
            <a:ext cx="3559239" cy="559309"/>
          </a:xfrm>
          <a:prstGeom prst="rect">
            <a:avLst/>
          </a:prstGeom>
        </p:spPr>
      </p:pic>
    </p:spTree>
    <p:extLst>
      <p:ext uri="{BB962C8B-B14F-4D97-AF65-F5344CB8AC3E}">
        <p14:creationId xmlns:p14="http://schemas.microsoft.com/office/powerpoint/2010/main" val="304655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pic>
        <p:nvPicPr>
          <p:cNvPr id="11" name="Picture 10">
            <a:extLst>
              <a:ext uri="{FF2B5EF4-FFF2-40B4-BE49-F238E27FC236}">
                <a16:creationId xmlns:a16="http://schemas.microsoft.com/office/drawing/2014/main" id="{A1EFD4D4-1EFE-4B79-A49A-CA00CFF0EB4B}"/>
              </a:ext>
            </a:extLst>
          </p:cNvPr>
          <p:cNvPicPr>
            <a:picLocks noChangeAspect="1"/>
          </p:cNvPicPr>
          <p:nvPr userDrawn="1"/>
        </p:nvPicPr>
        <p:blipFill>
          <a:blip r:embed="rId3"/>
          <a:stretch>
            <a:fillRect/>
          </a:stretch>
        </p:blipFill>
        <p:spPr>
          <a:xfrm>
            <a:off x="8539474" y="6217844"/>
            <a:ext cx="3559239" cy="559309"/>
          </a:xfrm>
          <a:prstGeom prst="rect">
            <a:avLst/>
          </a:prstGeom>
        </p:spPr>
      </p:pic>
    </p:spTree>
    <p:extLst>
      <p:ext uri="{BB962C8B-B14F-4D97-AF65-F5344CB8AC3E}">
        <p14:creationId xmlns:p14="http://schemas.microsoft.com/office/powerpoint/2010/main" val="415375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165600" y="4240214"/>
            <a:ext cx="4353984" cy="142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ctrTitle"/>
          </p:nvPr>
        </p:nvSpPr>
        <p:spPr>
          <a:xfrm>
            <a:off x="558800" y="1600200"/>
            <a:ext cx="11074400" cy="685800"/>
          </a:xfrm>
        </p:spPr>
        <p:txBody>
          <a:bodyPr/>
          <a:lstStyle>
            <a:lvl1pPr algn="ctr">
              <a:defRPr sz="6000" b="1" i="0" baseline="0" smtClean="0">
                <a:solidFill>
                  <a:schemeClr val="bg1"/>
                </a:solidFill>
                <a:latin typeface="+mj-lt"/>
                <a:ea typeface="Helvetica Neue LT Std 75" charset="0"/>
                <a:cs typeface="Helvetica Neue LT Std 75" charset="0"/>
              </a:defRPr>
            </a:lvl1pPr>
          </a:lstStyle>
          <a:p>
            <a:pPr lvl="0"/>
            <a:r>
              <a:rPr lang="en-US" noProof="0"/>
              <a:t>Click to edit Master title style</a:t>
            </a:r>
            <a:endParaRPr lang="en-US" noProof="0" dirty="0"/>
          </a:p>
        </p:txBody>
      </p:sp>
      <p:sp>
        <p:nvSpPr>
          <p:cNvPr id="40963" name="Rectangle 3"/>
          <p:cNvSpPr>
            <a:spLocks noGrp="1" noChangeArrowheads="1"/>
          </p:cNvSpPr>
          <p:nvPr>
            <p:ph type="subTitle" idx="1"/>
          </p:nvPr>
        </p:nvSpPr>
        <p:spPr>
          <a:xfrm>
            <a:off x="1066800" y="3352800"/>
            <a:ext cx="10058400" cy="533400"/>
          </a:xfrm>
        </p:spPr>
        <p:txBody>
          <a:bodyPr/>
          <a:lstStyle>
            <a:lvl1pPr marL="0" indent="0" algn="ctr">
              <a:buFontTx/>
              <a:buNone/>
              <a:defRPr sz="3200" b="0" i="0" smtClean="0">
                <a:solidFill>
                  <a:schemeClr val="bg1"/>
                </a:solidFill>
                <a:latin typeface="+mn-lt"/>
                <a:ea typeface="Helvetica Neue LT Std 45 Light" charset="0"/>
                <a:cs typeface="Helvetica Neue LT Std 45 Light"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44187712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5" y="1989864"/>
            <a:ext cx="11307235" cy="40547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465667"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668756" y="6083302"/>
            <a:ext cx="1358144" cy="667475"/>
          </a:xfrm>
          <a:prstGeom prst="rect">
            <a:avLst/>
          </a:prstGeom>
        </p:spPr>
      </p:pic>
    </p:spTree>
    <p:extLst>
      <p:ext uri="{BB962C8B-B14F-4D97-AF65-F5344CB8AC3E}">
        <p14:creationId xmlns:p14="http://schemas.microsoft.com/office/powerpoint/2010/main" val="316982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7" y="1989864"/>
            <a:ext cx="10888133" cy="405478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3"/>
          <p:cNvSpPr>
            <a:spLocks noGrp="1"/>
          </p:cNvSpPr>
          <p:nvPr>
            <p:ph type="sldNum" sz="quarter" idx="4"/>
          </p:nvPr>
        </p:nvSpPr>
        <p:spPr>
          <a:xfrm>
            <a:off x="465667"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dirty="0"/>
          </a:p>
        </p:txBody>
      </p:sp>
    </p:spTree>
    <p:extLst>
      <p:ext uri="{BB962C8B-B14F-4D97-AF65-F5344CB8AC3E}">
        <p14:creationId xmlns:p14="http://schemas.microsoft.com/office/powerpoint/2010/main" val="624864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LIGHT" type="tx">
  <p:cSld name="Title and body LIGH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15600" y="390167"/>
            <a:ext cx="11360800" cy="763600"/>
          </a:xfrm>
          <a:prstGeom prst="rect">
            <a:avLst/>
          </a:prstGeom>
        </p:spPr>
        <p:txBody>
          <a:bodyPr spcFirstLastPara="1" wrap="square" lIns="91425" tIns="91425" rIns="91425" bIns="91425" anchor="ctr" anchorCtr="0"/>
          <a:lstStyle>
            <a:lvl1pPr lvl="0">
              <a:spcBef>
                <a:spcPts val="0"/>
              </a:spcBef>
              <a:spcAft>
                <a:spcPts val="0"/>
              </a:spcAft>
              <a:buClr>
                <a:srgbClr val="000000"/>
              </a:buClr>
              <a:buSzPts val="2800"/>
              <a:buNone/>
              <a:defRPr>
                <a:solidFill>
                  <a:srgbClr val="000000"/>
                </a:solidFill>
              </a:defRPr>
            </a:lvl1pPr>
            <a:lvl2pPr lvl="1">
              <a:spcBef>
                <a:spcPts val="0"/>
              </a:spcBef>
              <a:spcAft>
                <a:spcPts val="0"/>
              </a:spcAft>
              <a:buClr>
                <a:srgbClr val="000000"/>
              </a:buClr>
              <a:buSzPts val="2800"/>
              <a:buNone/>
              <a:defRPr>
                <a:solidFill>
                  <a:srgbClr val="000000"/>
                </a:solidFill>
              </a:defRPr>
            </a:lvl2pPr>
            <a:lvl3pPr lvl="2">
              <a:spcBef>
                <a:spcPts val="0"/>
              </a:spcBef>
              <a:spcAft>
                <a:spcPts val="0"/>
              </a:spcAft>
              <a:buClr>
                <a:srgbClr val="000000"/>
              </a:buClr>
              <a:buSzPts val="2800"/>
              <a:buNone/>
              <a:defRPr>
                <a:solidFill>
                  <a:srgbClr val="000000"/>
                </a:solidFill>
              </a:defRPr>
            </a:lvl3pPr>
            <a:lvl4pPr lvl="3">
              <a:spcBef>
                <a:spcPts val="0"/>
              </a:spcBef>
              <a:spcAft>
                <a:spcPts val="0"/>
              </a:spcAft>
              <a:buClr>
                <a:srgbClr val="000000"/>
              </a:buClr>
              <a:buSzPts val="2800"/>
              <a:buNone/>
              <a:defRPr>
                <a:solidFill>
                  <a:srgbClr val="000000"/>
                </a:solidFill>
              </a:defRPr>
            </a:lvl4pPr>
            <a:lvl5pPr lvl="4">
              <a:spcBef>
                <a:spcPts val="0"/>
              </a:spcBef>
              <a:spcAft>
                <a:spcPts val="0"/>
              </a:spcAft>
              <a:buClr>
                <a:srgbClr val="000000"/>
              </a:buClr>
              <a:buSzPts val="2800"/>
              <a:buNone/>
              <a:defRPr>
                <a:solidFill>
                  <a:srgbClr val="000000"/>
                </a:solidFill>
              </a:defRPr>
            </a:lvl5pPr>
            <a:lvl6pPr lvl="5">
              <a:spcBef>
                <a:spcPts val="0"/>
              </a:spcBef>
              <a:spcAft>
                <a:spcPts val="0"/>
              </a:spcAft>
              <a:buClr>
                <a:srgbClr val="000000"/>
              </a:buClr>
              <a:buSzPts val="2800"/>
              <a:buNone/>
              <a:defRPr>
                <a:solidFill>
                  <a:srgbClr val="000000"/>
                </a:solidFill>
              </a:defRPr>
            </a:lvl6pPr>
            <a:lvl7pPr lvl="6">
              <a:spcBef>
                <a:spcPts val="0"/>
              </a:spcBef>
              <a:spcAft>
                <a:spcPts val="0"/>
              </a:spcAft>
              <a:buClr>
                <a:srgbClr val="000000"/>
              </a:buClr>
              <a:buSzPts val="2800"/>
              <a:buNone/>
              <a:defRPr>
                <a:solidFill>
                  <a:srgbClr val="000000"/>
                </a:solidFill>
              </a:defRPr>
            </a:lvl7pPr>
            <a:lvl8pPr lvl="7">
              <a:spcBef>
                <a:spcPts val="0"/>
              </a:spcBef>
              <a:spcAft>
                <a:spcPts val="0"/>
              </a:spcAft>
              <a:buClr>
                <a:srgbClr val="000000"/>
              </a:buClr>
              <a:buSzPts val="2800"/>
              <a:buNone/>
              <a:defRPr>
                <a:solidFill>
                  <a:srgbClr val="000000"/>
                </a:solidFill>
              </a:defRPr>
            </a:lvl8pPr>
            <a:lvl9pPr lvl="8">
              <a:spcBef>
                <a:spcPts val="0"/>
              </a:spcBef>
              <a:spcAft>
                <a:spcPts val="0"/>
              </a:spcAft>
              <a:buClr>
                <a:srgbClr val="000000"/>
              </a:buClr>
              <a:buSzPts val="2800"/>
              <a:buNone/>
              <a:defRPr>
                <a:solidFill>
                  <a:srgbClr val="000000"/>
                </a:solidFill>
              </a:defRPr>
            </a:lvl9pPr>
          </a:lstStyle>
          <a:p>
            <a:endParaRPr/>
          </a:p>
        </p:txBody>
      </p:sp>
      <p:sp>
        <p:nvSpPr>
          <p:cNvPr id="29" name="Google Shape;29;p5"/>
          <p:cNvSpPr txBox="1">
            <a:spLocks noGrp="1"/>
          </p:cNvSpPr>
          <p:nvPr>
            <p:ph type="body" idx="1"/>
          </p:nvPr>
        </p:nvSpPr>
        <p:spPr>
          <a:xfrm>
            <a:off x="415600" y="1622867"/>
            <a:ext cx="11360800" cy="4468800"/>
          </a:xfrm>
          <a:prstGeom prst="rect">
            <a:avLst/>
          </a:prstGeom>
        </p:spPr>
        <p:txBody>
          <a:bodyPr spcFirstLastPara="1" wrap="square" lIns="91425" tIns="91425" rIns="91425" bIns="91425" anchor="t" anchorCtr="0"/>
          <a:lstStyle>
            <a:lvl1pPr marL="609585" lvl="0" indent="-457189">
              <a:spcBef>
                <a:spcPts val="0"/>
              </a:spcBef>
              <a:spcAft>
                <a:spcPts val="0"/>
              </a:spcAft>
              <a:buClr>
                <a:srgbClr val="7B90A7"/>
              </a:buClr>
              <a:buSzPts val="1800"/>
              <a:buChar char="●"/>
              <a:defRPr>
                <a:solidFill>
                  <a:srgbClr val="7B90A7"/>
                </a:solidFill>
              </a:defRPr>
            </a:lvl1pPr>
            <a:lvl2pPr marL="1219170" lvl="1" indent="-423323">
              <a:spcBef>
                <a:spcPts val="2133"/>
              </a:spcBef>
              <a:spcAft>
                <a:spcPts val="0"/>
              </a:spcAft>
              <a:buClr>
                <a:srgbClr val="7B90A7"/>
              </a:buClr>
              <a:buSzPts val="1400"/>
              <a:buChar char="○"/>
              <a:defRPr>
                <a:solidFill>
                  <a:srgbClr val="7B90A7"/>
                </a:solidFill>
              </a:defRPr>
            </a:lvl2pPr>
            <a:lvl3pPr marL="1828754" lvl="2" indent="-423323">
              <a:spcBef>
                <a:spcPts val="2133"/>
              </a:spcBef>
              <a:spcAft>
                <a:spcPts val="0"/>
              </a:spcAft>
              <a:buClr>
                <a:srgbClr val="7B90A7"/>
              </a:buClr>
              <a:buSzPts val="1400"/>
              <a:buChar char="■"/>
              <a:defRPr>
                <a:solidFill>
                  <a:srgbClr val="7B90A7"/>
                </a:solidFill>
              </a:defRPr>
            </a:lvl3pPr>
            <a:lvl4pPr marL="2438339" lvl="3" indent="-423323">
              <a:spcBef>
                <a:spcPts val="2133"/>
              </a:spcBef>
              <a:spcAft>
                <a:spcPts val="0"/>
              </a:spcAft>
              <a:buClr>
                <a:srgbClr val="7B90A7"/>
              </a:buClr>
              <a:buSzPts val="1400"/>
              <a:buChar char="●"/>
              <a:defRPr>
                <a:solidFill>
                  <a:srgbClr val="7B90A7"/>
                </a:solidFill>
              </a:defRPr>
            </a:lvl4pPr>
            <a:lvl5pPr marL="3047924" lvl="4" indent="-423323">
              <a:spcBef>
                <a:spcPts val="2133"/>
              </a:spcBef>
              <a:spcAft>
                <a:spcPts val="0"/>
              </a:spcAft>
              <a:buClr>
                <a:srgbClr val="7B90A7"/>
              </a:buClr>
              <a:buSzPts val="1400"/>
              <a:buChar char="○"/>
              <a:defRPr>
                <a:solidFill>
                  <a:srgbClr val="7B90A7"/>
                </a:solidFill>
              </a:defRPr>
            </a:lvl5pPr>
            <a:lvl6pPr marL="3657509" lvl="5" indent="-423323">
              <a:spcBef>
                <a:spcPts val="2133"/>
              </a:spcBef>
              <a:spcAft>
                <a:spcPts val="0"/>
              </a:spcAft>
              <a:buClr>
                <a:srgbClr val="7B90A7"/>
              </a:buClr>
              <a:buSzPts val="1400"/>
              <a:buChar char="■"/>
              <a:defRPr>
                <a:solidFill>
                  <a:srgbClr val="7B90A7"/>
                </a:solidFill>
              </a:defRPr>
            </a:lvl6pPr>
            <a:lvl7pPr marL="4267093" lvl="6" indent="-423323">
              <a:spcBef>
                <a:spcPts val="2133"/>
              </a:spcBef>
              <a:spcAft>
                <a:spcPts val="0"/>
              </a:spcAft>
              <a:buClr>
                <a:srgbClr val="7B90A7"/>
              </a:buClr>
              <a:buSzPts val="1400"/>
              <a:buChar char="●"/>
              <a:defRPr>
                <a:solidFill>
                  <a:srgbClr val="7B90A7"/>
                </a:solidFill>
              </a:defRPr>
            </a:lvl7pPr>
            <a:lvl8pPr marL="4876678" lvl="7" indent="-423323">
              <a:spcBef>
                <a:spcPts val="2133"/>
              </a:spcBef>
              <a:spcAft>
                <a:spcPts val="0"/>
              </a:spcAft>
              <a:buClr>
                <a:srgbClr val="7B90A7"/>
              </a:buClr>
              <a:buSzPts val="1400"/>
              <a:buChar char="○"/>
              <a:defRPr>
                <a:solidFill>
                  <a:srgbClr val="7B90A7"/>
                </a:solidFill>
              </a:defRPr>
            </a:lvl8pPr>
            <a:lvl9pPr marL="5486263" lvl="8" indent="-423323">
              <a:spcBef>
                <a:spcPts val="2133"/>
              </a:spcBef>
              <a:spcAft>
                <a:spcPts val="2133"/>
              </a:spcAft>
              <a:buClr>
                <a:srgbClr val="7B90A7"/>
              </a:buClr>
              <a:buSzPts val="1400"/>
              <a:buChar char="■"/>
              <a:defRPr>
                <a:solidFill>
                  <a:srgbClr val="7B90A7"/>
                </a:solidFill>
              </a:defRPr>
            </a:lvl9pPr>
          </a:lstStyle>
          <a:p>
            <a:endParaRPr/>
          </a:p>
        </p:txBody>
      </p:sp>
      <p:sp>
        <p:nvSpPr>
          <p:cNvPr id="30" name="Google Shape;30;p5"/>
          <p:cNvSpPr txBox="1">
            <a:spLocks noGrp="1"/>
          </p:cNvSpPr>
          <p:nvPr>
            <p:ph type="sldNum" idx="12"/>
          </p:nvPr>
        </p:nvSpPr>
        <p:spPr>
          <a:xfrm>
            <a:off x="111950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cxnSp>
        <p:nvCxnSpPr>
          <p:cNvPr id="31" name="Google Shape;31;p5"/>
          <p:cNvCxnSpPr/>
          <p:nvPr/>
        </p:nvCxnSpPr>
        <p:spPr>
          <a:xfrm rot="10800000" flipH="1">
            <a:off x="436400" y="1229033"/>
            <a:ext cx="11319200" cy="12000"/>
          </a:xfrm>
          <a:prstGeom prst="straightConnector1">
            <a:avLst/>
          </a:prstGeom>
          <a:noFill/>
          <a:ln w="9525" cap="flat" cmpd="sng">
            <a:solidFill>
              <a:srgbClr val="CED6DE"/>
            </a:solidFill>
            <a:prstDash val="solid"/>
            <a:round/>
            <a:headEnd type="none" w="med" len="med"/>
            <a:tailEnd type="none" w="med" len="med"/>
          </a:ln>
        </p:spPr>
      </p:cxnSp>
    </p:spTree>
    <p:extLst>
      <p:ext uri="{BB962C8B-B14F-4D97-AF65-F5344CB8AC3E}">
        <p14:creationId xmlns:p14="http://schemas.microsoft.com/office/powerpoint/2010/main" val="376640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510493" y="237942"/>
            <a:ext cx="11071907" cy="1325563"/>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Calibri"/>
              <a:buNone/>
              <a:defRPr sz="3733" b="0" i="0" u="none" strike="noStrike" cap="none">
                <a:solidFill>
                  <a:schemeClr val="lt1"/>
                </a:solidFill>
                <a:latin typeface="Calibri"/>
                <a:ea typeface="Calibri"/>
                <a:cs typeface="Calibri"/>
                <a:sym typeface="Calibri"/>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31" name="Shape 31"/>
          <p:cNvSpPr txBox="1">
            <a:spLocks noGrp="1"/>
          </p:cNvSpPr>
          <p:nvPr>
            <p:ph type="body" idx="1"/>
          </p:nvPr>
        </p:nvSpPr>
        <p:spPr>
          <a:xfrm>
            <a:off x="510493" y="1563504"/>
            <a:ext cx="11071907" cy="3225909"/>
          </a:xfrm>
          <a:prstGeom prst="rect">
            <a:avLst/>
          </a:prstGeom>
          <a:noFill/>
          <a:ln>
            <a:noFill/>
          </a:ln>
        </p:spPr>
        <p:txBody>
          <a:bodyPr lIns="91425" tIns="91425" rIns="91425" bIns="91425" anchor="t" anchorCtr="0"/>
          <a:lstStyle>
            <a:lvl1pPr marL="228589" marR="0" lvl="0" indent="-76193" algn="l" rtl="0">
              <a:lnSpc>
                <a:spcPct val="100000"/>
              </a:lnSpc>
              <a:spcBef>
                <a:spcPts val="1000"/>
              </a:spcBef>
              <a:buClr>
                <a:schemeClr val="dk2"/>
              </a:buClr>
              <a:buSzPct val="75000"/>
              <a:buFont typeface="Arial"/>
              <a:buChar char="•"/>
              <a:defRPr sz="3200" b="0" i="0" u="none" strike="noStrike" cap="none">
                <a:solidFill>
                  <a:schemeClr val="dk2"/>
                </a:solidFill>
                <a:latin typeface="Calibri"/>
                <a:ea typeface="Calibri"/>
                <a:cs typeface="Calibri"/>
                <a:sym typeface="Calibri"/>
              </a:defRPr>
            </a:lvl1pPr>
            <a:lvl2pPr marL="685766" marR="0" lvl="1" indent="-118513" algn="l" rtl="0">
              <a:lnSpc>
                <a:spcPct val="100000"/>
              </a:lnSpc>
              <a:spcBef>
                <a:spcPts val="500"/>
              </a:spcBef>
              <a:buClr>
                <a:schemeClr val="dk2"/>
              </a:buClr>
              <a:buSzPct val="75000"/>
              <a:buFont typeface="Arial"/>
              <a:buChar char="•"/>
              <a:defRPr sz="2667" b="0" i="0" u="none" strike="noStrike" cap="none">
                <a:solidFill>
                  <a:schemeClr val="dk2"/>
                </a:solidFill>
                <a:latin typeface="Calibri"/>
                <a:ea typeface="Calibri"/>
                <a:cs typeface="Calibri"/>
                <a:sym typeface="Calibri"/>
              </a:defRPr>
            </a:lvl2pPr>
            <a:lvl3pPr marL="1142942" marR="0" lvl="2" indent="-131201" algn="l" rtl="0">
              <a:lnSpc>
                <a:spcPct val="100000"/>
              </a:lnSpc>
              <a:spcBef>
                <a:spcPts val="500"/>
              </a:spcBef>
              <a:buClr>
                <a:schemeClr val="dk2"/>
              </a:buClr>
              <a:buSzPct val="75000"/>
              <a:buFont typeface="Arial"/>
              <a:buChar char="•"/>
              <a:defRPr sz="2400" b="0" i="0" u="none" strike="noStrike" cap="none">
                <a:solidFill>
                  <a:schemeClr val="dk2"/>
                </a:solidFill>
                <a:latin typeface="Calibri"/>
                <a:ea typeface="Calibri"/>
                <a:cs typeface="Calibri"/>
                <a:sym typeface="Calibri"/>
              </a:defRPr>
            </a:lvl3pPr>
            <a:lvl4pPr marL="1600120" marR="0" lvl="3" indent="-143888" algn="l" rtl="0">
              <a:lnSpc>
                <a:spcPct val="100000"/>
              </a:lnSpc>
              <a:spcBef>
                <a:spcPts val="500"/>
              </a:spcBef>
              <a:buClr>
                <a:schemeClr val="dk2"/>
              </a:buClr>
              <a:buSzPct val="75000"/>
              <a:buFont typeface="Arial"/>
              <a:buChar char="•"/>
              <a:defRPr sz="2133" b="0" i="0" u="none" strike="noStrike" cap="none">
                <a:solidFill>
                  <a:schemeClr val="dk2"/>
                </a:solidFill>
                <a:latin typeface="Calibri"/>
                <a:ea typeface="Calibri"/>
                <a:cs typeface="Calibri"/>
                <a:sym typeface="Calibri"/>
              </a:defRPr>
            </a:lvl4pPr>
            <a:lvl5pPr marL="2057298" marR="0" lvl="4" indent="-143879" algn="l" rtl="0">
              <a:lnSpc>
                <a:spcPct val="100000"/>
              </a:lnSpc>
              <a:spcBef>
                <a:spcPts val="500"/>
              </a:spcBef>
              <a:buClr>
                <a:schemeClr val="dk2"/>
              </a:buClr>
              <a:buSzPct val="75000"/>
              <a:buFont typeface="Arial"/>
              <a:buChar char="•"/>
              <a:defRPr sz="2133" b="0" i="0" u="none" strike="noStrike" cap="none">
                <a:solidFill>
                  <a:schemeClr val="dk2"/>
                </a:solidFill>
                <a:latin typeface="Calibri"/>
                <a:ea typeface="Calibri"/>
                <a:cs typeface="Calibri"/>
                <a:sym typeface="Calibri"/>
              </a:defRPr>
            </a:lvl5pPr>
            <a:lvl6pPr marL="2514473" marR="0" lvl="5" indent="-126933" algn="l" rtl="0">
              <a:lnSpc>
                <a:spcPct val="90000"/>
              </a:lnSpc>
              <a:spcBef>
                <a:spcPts val="500"/>
              </a:spcBef>
              <a:buClr>
                <a:schemeClr val="dk1"/>
              </a:buClr>
              <a:buSzPct val="100000"/>
              <a:buFont typeface="Arial"/>
              <a:buChar char="•"/>
              <a:defRPr sz="1867" b="0" i="0" u="none" strike="noStrike" cap="none">
                <a:solidFill>
                  <a:schemeClr val="dk1"/>
                </a:solidFill>
                <a:latin typeface="Arial"/>
                <a:ea typeface="Arial"/>
                <a:cs typeface="Arial"/>
                <a:sym typeface="Arial"/>
              </a:defRPr>
            </a:lvl6pPr>
            <a:lvl7pPr marL="2971652" marR="0" lvl="6" indent="-126922" algn="l" rtl="0">
              <a:lnSpc>
                <a:spcPct val="90000"/>
              </a:lnSpc>
              <a:spcBef>
                <a:spcPts val="500"/>
              </a:spcBef>
              <a:buClr>
                <a:schemeClr val="dk1"/>
              </a:buClr>
              <a:buSzPct val="100000"/>
              <a:buFont typeface="Arial"/>
              <a:buChar char="•"/>
              <a:defRPr sz="1867" b="0" i="0" u="none" strike="noStrike" cap="none">
                <a:solidFill>
                  <a:schemeClr val="dk1"/>
                </a:solidFill>
                <a:latin typeface="Arial"/>
                <a:ea typeface="Arial"/>
                <a:cs typeface="Arial"/>
                <a:sym typeface="Arial"/>
              </a:defRPr>
            </a:lvl7pPr>
            <a:lvl8pPr marL="3428829" marR="0" lvl="7" indent="-126911" algn="l" rtl="0">
              <a:lnSpc>
                <a:spcPct val="90000"/>
              </a:lnSpc>
              <a:spcBef>
                <a:spcPts val="500"/>
              </a:spcBef>
              <a:buClr>
                <a:schemeClr val="dk1"/>
              </a:buClr>
              <a:buSzPct val="100000"/>
              <a:buFont typeface="Arial"/>
              <a:buChar char="•"/>
              <a:defRPr sz="1867" b="0" i="0" u="none" strike="noStrike" cap="none">
                <a:solidFill>
                  <a:schemeClr val="dk1"/>
                </a:solidFill>
                <a:latin typeface="Arial"/>
                <a:ea typeface="Arial"/>
                <a:cs typeface="Arial"/>
                <a:sym typeface="Arial"/>
              </a:defRPr>
            </a:lvl8pPr>
            <a:lvl9pPr marL="3886006" marR="0" lvl="8" indent="-126898" algn="l" rtl="0">
              <a:lnSpc>
                <a:spcPct val="90000"/>
              </a:lnSpc>
              <a:spcBef>
                <a:spcPts val="500"/>
              </a:spcBef>
              <a:buClr>
                <a:schemeClr val="dk1"/>
              </a:buClr>
              <a:buSzPct val="100000"/>
              <a:buFont typeface="Arial"/>
              <a:buChar char="•"/>
              <a:defRPr sz="1867" b="0" i="0" u="none" strike="noStrike" cap="none">
                <a:solidFill>
                  <a:schemeClr val="dk1"/>
                </a:solidFill>
                <a:latin typeface="Arial"/>
                <a:ea typeface="Arial"/>
                <a:cs typeface="Arial"/>
                <a:sym typeface="Arial"/>
              </a:defRPr>
            </a:lvl9pPr>
          </a:lstStyle>
          <a:p>
            <a:endParaRPr/>
          </a:p>
        </p:txBody>
      </p:sp>
      <p:pic>
        <p:nvPicPr>
          <p:cNvPr id="4" name="Picture 3">
            <a:extLst>
              <a:ext uri="{FF2B5EF4-FFF2-40B4-BE49-F238E27FC236}">
                <a16:creationId xmlns:a16="http://schemas.microsoft.com/office/drawing/2014/main" id="{BF762A4A-37EF-418A-97F1-8EB7D2751BC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575949" y="6190527"/>
            <a:ext cx="1358144" cy="667475"/>
          </a:xfrm>
          <a:prstGeom prst="rect">
            <a:avLst/>
          </a:prstGeom>
        </p:spPr>
      </p:pic>
      <p:sp>
        <p:nvSpPr>
          <p:cNvPr id="5" name="Slide Number Placeholder 4">
            <a:extLst>
              <a:ext uri="{FF2B5EF4-FFF2-40B4-BE49-F238E27FC236}">
                <a16:creationId xmlns:a16="http://schemas.microsoft.com/office/drawing/2014/main" id="{F526D328-DC4E-44F3-95CC-1C3FC60C32DF}"/>
              </a:ext>
            </a:extLst>
          </p:cNvPr>
          <p:cNvSpPr txBox="1">
            <a:spLocks/>
          </p:cNvSpPr>
          <p:nvPr userDrawn="1"/>
        </p:nvSpPr>
        <p:spPr>
          <a:xfrm>
            <a:off x="344246" y="6356351"/>
            <a:ext cx="434788" cy="3456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87F04-5C59-441D-8AB4-5912DF4A7DBB}" type="slidenum">
              <a:rPr lang="en-US" smtClean="0"/>
              <a:pPr/>
              <a:t>‹#›</a:t>
            </a:fld>
            <a:endParaRPr lang="en-US" dirty="0"/>
          </a:p>
        </p:txBody>
      </p:sp>
    </p:spTree>
    <p:extLst>
      <p:ext uri="{BB962C8B-B14F-4D97-AF65-F5344CB8AC3E}">
        <p14:creationId xmlns:p14="http://schemas.microsoft.com/office/powerpoint/2010/main" val="3233617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914400" y="1825625"/>
            <a:ext cx="5181600" cy="41111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6470904" y="1825625"/>
            <a:ext cx="5408058" cy="41111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4" name="Title 1"/>
          <p:cNvSpPr>
            <a:spLocks noGrp="1"/>
          </p:cNvSpPr>
          <p:nvPr>
            <p:ph type="title"/>
          </p:nvPr>
        </p:nvSpPr>
        <p:spPr>
          <a:xfrm>
            <a:off x="914400" y="493135"/>
            <a:ext cx="10964562" cy="1151075"/>
          </a:xfrm>
        </p:spPr>
        <p:txBody>
          <a:bodyPr anchor="b">
            <a:normAutofit/>
          </a:bodyPr>
          <a:lstStyle>
            <a:lvl1pPr>
              <a:defRPr sz="4000">
                <a:solidFill>
                  <a:srgbClr val="005191"/>
                </a:solidFill>
              </a:defRPr>
            </a:lvl1pPr>
          </a:lstStyle>
          <a:p>
            <a:endParaRPr lang="en-US"/>
          </a:p>
        </p:txBody>
      </p:sp>
      <p:cxnSp>
        <p:nvCxnSpPr>
          <p:cNvPr id="16" name="Straight Connector 15">
            <a:extLst>
              <a:ext uri="{FF2B5EF4-FFF2-40B4-BE49-F238E27FC236}">
                <a16:creationId xmlns:a16="http://schemas.microsoft.com/office/drawing/2014/main" id="{33DC1A83-7CF6-AD42-ADA7-E9DA37FA0A76}"/>
              </a:ext>
            </a:extLst>
          </p:cNvPr>
          <p:cNvCxnSpPr>
            <a:cxnSpLocks/>
          </p:cNvCxnSpPr>
          <p:nvPr userDrawn="1"/>
        </p:nvCxnSpPr>
        <p:spPr>
          <a:xfrm>
            <a:off x="1036320" y="1612732"/>
            <a:ext cx="10842642"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36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sic 2">
  <p:cSld name="Basic 2">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38416" y="90721"/>
            <a:ext cx="11518400" cy="9080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accent1"/>
              </a:buClr>
              <a:buSzPts val="1400"/>
              <a:buFont typeface="Calibri"/>
              <a:buNone/>
              <a:defRPr sz="32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32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32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32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32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32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32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32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3200" b="0" i="0" u="none" strike="noStrike" cap="none">
                <a:solidFill>
                  <a:schemeClr val="accent1"/>
                </a:solidFill>
                <a:latin typeface="Arial"/>
                <a:ea typeface="Arial"/>
                <a:cs typeface="Arial"/>
                <a:sym typeface="Arial"/>
              </a:defRPr>
            </a:lvl9pPr>
          </a:lstStyle>
          <a:p>
            <a:endParaRPr/>
          </a:p>
        </p:txBody>
      </p:sp>
      <p:sp>
        <p:nvSpPr>
          <p:cNvPr id="60" name="Google Shape;60;p14"/>
          <p:cNvSpPr txBox="1">
            <a:spLocks noGrp="1"/>
          </p:cNvSpPr>
          <p:nvPr>
            <p:ph type="ftr" idx="11"/>
          </p:nvPr>
        </p:nvSpPr>
        <p:spPr>
          <a:xfrm>
            <a:off x="333815" y="6270901"/>
            <a:ext cx="10739600" cy="428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Char char="●"/>
              <a:defRPr sz="1067" b="0" i="0" u="none" strike="noStrike" cap="none">
                <a:solidFill>
                  <a:srgbClr val="AFB5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kumimoji="0" sz="1067" b="0" i="0" u="none" strike="noStrike" kern="1200" cap="none" spc="0" normalizeH="0" baseline="0" noProof="0" dirty="0">
              <a:ln>
                <a:noFill/>
              </a:ln>
              <a:solidFill>
                <a:srgbClr val="AFB5BA"/>
              </a:solidFill>
              <a:effectLst/>
              <a:uLnTx/>
              <a:uFillTx/>
              <a:latin typeface="Arial"/>
              <a:cs typeface="Arial"/>
              <a:sym typeface="Arial"/>
            </a:endParaRPr>
          </a:p>
        </p:txBody>
      </p:sp>
    </p:spTree>
    <p:extLst>
      <p:ext uri="{BB962C8B-B14F-4D97-AF65-F5344CB8AC3E}">
        <p14:creationId xmlns:p14="http://schemas.microsoft.com/office/powerpoint/2010/main" val="147268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4000" b="1">
                <a:solidFill>
                  <a:srgbClr val="5050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4" name="Group 3">
            <a:extLst>
              <a:ext uri="{FF2B5EF4-FFF2-40B4-BE49-F238E27FC236}">
                <a16:creationId xmlns:a16="http://schemas.microsoft.com/office/drawing/2014/main" id="{8A1E5770-A52E-43FF-B530-D3FECC9EC5A3}"/>
              </a:ext>
            </a:extLst>
          </p:cNvPr>
          <p:cNvGrpSpPr/>
          <p:nvPr userDrawn="1"/>
        </p:nvGrpSpPr>
        <p:grpSpPr>
          <a:xfrm>
            <a:off x="8503640" y="6248401"/>
            <a:ext cx="3688361" cy="571791"/>
            <a:chOff x="5791201" y="6299274"/>
            <a:chExt cx="2766271" cy="571791"/>
          </a:xfrm>
        </p:grpSpPr>
        <p:pic>
          <p:nvPicPr>
            <p:cNvPr id="5" name="Picture 4">
              <a:extLst>
                <a:ext uri="{FF2B5EF4-FFF2-40B4-BE49-F238E27FC236}">
                  <a16:creationId xmlns:a16="http://schemas.microsoft.com/office/drawing/2014/main" id="{67539C21-E1C1-46AD-B863-DF111AABB2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490672" y="6299274"/>
              <a:ext cx="1066800" cy="524291"/>
            </a:xfrm>
            <a:prstGeom prst="rect">
              <a:avLst/>
            </a:prstGeom>
          </p:spPr>
        </p:pic>
        <p:sp>
          <p:nvSpPr>
            <p:cNvPr id="6" name="Text Placeholder 4">
              <a:extLst>
                <a:ext uri="{FF2B5EF4-FFF2-40B4-BE49-F238E27FC236}">
                  <a16:creationId xmlns:a16="http://schemas.microsoft.com/office/drawing/2014/main" id="{596E7716-1636-48D2-BE8F-DEE1D5207521}"/>
                </a:ext>
              </a:extLst>
            </p:cNvPr>
            <p:cNvSpPr txBox="1">
              <a:spLocks/>
            </p:cNvSpPr>
            <p:nvPr userDrawn="1"/>
          </p:nvSpPr>
          <p:spPr>
            <a:xfrm>
              <a:off x="5791201" y="6327584"/>
              <a:ext cx="1981200" cy="351336"/>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000" b="1" dirty="0">
                  <a:solidFill>
                    <a:srgbClr val="005191"/>
                  </a:solidFill>
                </a:rPr>
                <a:t>United Way of San Antonio and Bexar County</a:t>
              </a:r>
            </a:p>
          </p:txBody>
        </p:sp>
        <p:sp>
          <p:nvSpPr>
            <p:cNvPr id="7" name="Text Placeholder 5">
              <a:extLst>
                <a:ext uri="{FF2B5EF4-FFF2-40B4-BE49-F238E27FC236}">
                  <a16:creationId xmlns:a16="http://schemas.microsoft.com/office/drawing/2014/main" id="{591166DF-979D-4063-AF55-53365C6AE58E}"/>
                </a:ext>
              </a:extLst>
            </p:cNvPr>
            <p:cNvSpPr txBox="1">
              <a:spLocks/>
            </p:cNvSpPr>
            <p:nvPr userDrawn="1"/>
          </p:nvSpPr>
          <p:spPr>
            <a:xfrm>
              <a:off x="5796202" y="6629400"/>
              <a:ext cx="1872332" cy="24166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800" dirty="0">
                  <a:solidFill>
                    <a:srgbClr val="005191"/>
                  </a:solidFill>
                </a:rPr>
                <a:t>www.unitedwaysatx.org</a:t>
              </a:r>
            </a:p>
          </p:txBody>
        </p:sp>
      </p:grpSp>
      <p:pic>
        <p:nvPicPr>
          <p:cNvPr id="8" name="Picture 7">
            <a:extLst>
              <a:ext uri="{FF2B5EF4-FFF2-40B4-BE49-F238E27FC236}">
                <a16:creationId xmlns:a16="http://schemas.microsoft.com/office/drawing/2014/main" id="{2856E37D-FE6C-446D-895B-533875C92959}"/>
              </a:ext>
            </a:extLst>
          </p:cNvPr>
          <p:cNvPicPr>
            <a:picLocks noChangeAspect="1"/>
          </p:cNvPicPr>
          <p:nvPr userDrawn="1"/>
        </p:nvPicPr>
        <p:blipFill rotWithShape="1">
          <a:blip r:embed="rId3">
            <a:alphaModFix amt="71000"/>
            <a:extLst>
              <a:ext uri="{28A0092B-C50C-407E-A947-70E740481C1C}">
                <a14:useLocalDpi xmlns:a14="http://schemas.microsoft.com/office/drawing/2010/main" val="0"/>
              </a:ext>
            </a:extLst>
          </a:blip>
          <a:srcRect r="-1221"/>
          <a:stretch/>
        </p:blipFill>
        <p:spPr>
          <a:xfrm>
            <a:off x="-121920" y="768097"/>
            <a:ext cx="12923520" cy="2927587"/>
          </a:xfrm>
          <a:prstGeom prst="rect">
            <a:avLst/>
          </a:prstGeom>
        </p:spPr>
      </p:pic>
    </p:spTree>
    <p:extLst>
      <p:ext uri="{BB962C8B-B14F-4D97-AF65-F5344CB8AC3E}">
        <p14:creationId xmlns:p14="http://schemas.microsoft.com/office/powerpoint/2010/main" val="306657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5981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60579" cy="2337434"/>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1221" y="4494983"/>
            <a:ext cx="111605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027E1AB1-1376-4E6C-A431-D0FA0213730D}"/>
              </a:ext>
            </a:extLst>
          </p:cNvPr>
          <p:cNvPicPr>
            <a:picLocks noChangeAspect="1"/>
          </p:cNvPicPr>
          <p:nvPr userDrawn="1"/>
        </p:nvPicPr>
        <p:blipFill>
          <a:blip r:embed="rId3"/>
          <a:stretch>
            <a:fillRect/>
          </a:stretch>
        </p:blipFill>
        <p:spPr>
          <a:xfrm>
            <a:off x="8539474" y="6217844"/>
            <a:ext cx="3559239" cy="559309"/>
          </a:xfrm>
          <a:prstGeom prst="rect">
            <a:avLst/>
          </a:prstGeom>
        </p:spPr>
      </p:pic>
    </p:spTree>
    <p:extLst>
      <p:ext uri="{BB962C8B-B14F-4D97-AF65-F5344CB8AC3E}">
        <p14:creationId xmlns:p14="http://schemas.microsoft.com/office/powerpoint/2010/main" val="1629241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800">
                <a:solidFill>
                  <a:srgbClr val="505050"/>
                </a:solidFill>
              </a:defRPr>
            </a:lvl1pPr>
            <a:lvl2pPr>
              <a:defRPr sz="2400">
                <a:solidFill>
                  <a:srgbClr val="505050"/>
                </a:solidFill>
              </a:defRPr>
            </a:lvl2pPr>
            <a:lvl3pPr>
              <a:defRPr sz="2000">
                <a:solidFill>
                  <a:srgbClr val="505050"/>
                </a:solidFill>
              </a:defRPr>
            </a:lvl3pPr>
            <a:lvl4pPr>
              <a:defRPr sz="1800">
                <a:solidFill>
                  <a:srgbClr val="505050"/>
                </a:solidFill>
              </a:defRPr>
            </a:lvl4pPr>
            <a:lvl5pP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549847D8-3417-4C0A-A739-1035EB81F46F}"/>
              </a:ext>
            </a:extLst>
          </p:cNvPr>
          <p:cNvSpPr txBox="1">
            <a:spLocks/>
          </p:cNvSpPr>
          <p:nvPr userDrawn="1"/>
        </p:nvSpPr>
        <p:spPr>
          <a:xfrm>
            <a:off x="8510307" y="6578527"/>
            <a:ext cx="2496443" cy="24166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800" dirty="0">
                <a:solidFill>
                  <a:srgbClr val="005191"/>
                </a:solidFill>
              </a:rPr>
              <a:t>www.unitedwaysatx.org</a:t>
            </a:r>
          </a:p>
        </p:txBody>
      </p:sp>
      <p:cxnSp>
        <p:nvCxnSpPr>
          <p:cNvPr id="10" name="Straight Connector 9">
            <a:extLst>
              <a:ext uri="{FF2B5EF4-FFF2-40B4-BE49-F238E27FC236}">
                <a16:creationId xmlns:a16="http://schemas.microsoft.com/office/drawing/2014/main" id="{019AA49F-6C7B-449B-B12C-6AA9AB6636BD}"/>
              </a:ext>
            </a:extLst>
          </p:cNvPr>
          <p:cNvCxnSpPr>
            <a:cxnSpLocks/>
          </p:cNvCxnSpPr>
          <p:nvPr userDrawn="1"/>
        </p:nvCxnSpPr>
        <p:spPr>
          <a:xfrm>
            <a:off x="745067" y="1250020"/>
            <a:ext cx="10837333" cy="0"/>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C972DAD-4E43-47C4-828F-1C8BADD4F2DF}"/>
              </a:ext>
            </a:extLst>
          </p:cNvPr>
          <p:cNvGrpSpPr/>
          <p:nvPr userDrawn="1"/>
        </p:nvGrpSpPr>
        <p:grpSpPr>
          <a:xfrm>
            <a:off x="8503640" y="6248401"/>
            <a:ext cx="3688361" cy="524291"/>
            <a:chOff x="5791201" y="6299274"/>
            <a:chExt cx="2766271" cy="524291"/>
          </a:xfrm>
        </p:grpSpPr>
        <p:pic>
          <p:nvPicPr>
            <p:cNvPr id="12" name="Picture 11">
              <a:extLst>
                <a:ext uri="{FF2B5EF4-FFF2-40B4-BE49-F238E27FC236}">
                  <a16:creationId xmlns:a16="http://schemas.microsoft.com/office/drawing/2014/main" id="{F9FFF0C2-66B2-41B6-BD1D-E80E6B88F3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490672" y="6299274"/>
              <a:ext cx="1066800" cy="524291"/>
            </a:xfrm>
            <a:prstGeom prst="rect">
              <a:avLst/>
            </a:prstGeom>
          </p:spPr>
        </p:pic>
        <p:sp>
          <p:nvSpPr>
            <p:cNvPr id="13" name="Text Placeholder 4">
              <a:extLst>
                <a:ext uri="{FF2B5EF4-FFF2-40B4-BE49-F238E27FC236}">
                  <a16:creationId xmlns:a16="http://schemas.microsoft.com/office/drawing/2014/main" id="{B208C839-E9D0-44C9-85C2-2024E24FC040}"/>
                </a:ext>
              </a:extLst>
            </p:cNvPr>
            <p:cNvSpPr txBox="1">
              <a:spLocks/>
            </p:cNvSpPr>
            <p:nvPr userDrawn="1"/>
          </p:nvSpPr>
          <p:spPr>
            <a:xfrm>
              <a:off x="5791201" y="6327584"/>
              <a:ext cx="1981200" cy="351336"/>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000" b="1" dirty="0">
                  <a:solidFill>
                    <a:srgbClr val="005191"/>
                  </a:solidFill>
                </a:rPr>
                <a:t>United Way of San Antonio and Bexar County</a:t>
              </a:r>
            </a:p>
          </p:txBody>
        </p:sp>
      </p:grpSp>
      <p:sp>
        <p:nvSpPr>
          <p:cNvPr id="15" name="Title 1">
            <a:extLst>
              <a:ext uri="{FF2B5EF4-FFF2-40B4-BE49-F238E27FC236}">
                <a16:creationId xmlns:a16="http://schemas.microsoft.com/office/drawing/2014/main" id="{AD9DDFE0-66BB-4312-993F-45ECE03E4DDC}"/>
              </a:ext>
            </a:extLst>
          </p:cNvPr>
          <p:cNvSpPr>
            <a:spLocks noGrp="1"/>
          </p:cNvSpPr>
          <p:nvPr>
            <p:ph type="title"/>
          </p:nvPr>
        </p:nvSpPr>
        <p:spPr>
          <a:xfrm>
            <a:off x="609600" y="228600"/>
            <a:ext cx="10972800" cy="1143000"/>
          </a:xfrm>
          <a:prstGeom prst="rect">
            <a:avLst/>
          </a:prstGeom>
        </p:spPr>
        <p:txBody>
          <a:bodyPr/>
          <a:lstStyle>
            <a:lvl1pPr>
              <a:defRPr>
                <a:solidFill>
                  <a:srgbClr val="505050"/>
                </a:solidFill>
              </a:defRPr>
            </a:lvl1pPr>
          </a:lstStyle>
          <a:p>
            <a:r>
              <a:rPr lang="en-US" dirty="0"/>
              <a:t>Click to edit Master title style</a:t>
            </a:r>
          </a:p>
        </p:txBody>
      </p:sp>
    </p:spTree>
    <p:extLst>
      <p:ext uri="{BB962C8B-B14F-4D97-AF65-F5344CB8AC3E}">
        <p14:creationId xmlns:p14="http://schemas.microsoft.com/office/powerpoint/2010/main" val="3786312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825625"/>
            <a:ext cx="1088813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2378820" y="493135"/>
            <a:ext cx="9271000" cy="1151075"/>
          </a:xfrm>
        </p:spPr>
        <p:txBody>
          <a:bodyPr anchor="b"/>
          <a:lstStyle>
            <a:lvl1pPr>
              <a:defRPr>
                <a:solidFill>
                  <a:schemeClr val="accent5"/>
                </a:solidFill>
              </a:defRPr>
            </a:lvl1pPr>
          </a:lstStyle>
          <a:p>
            <a:endParaRPr lang="en-US" dirty="0"/>
          </a:p>
        </p:txBody>
      </p:sp>
      <p:cxnSp>
        <p:nvCxnSpPr>
          <p:cNvPr id="14" name="Straight Connector 13"/>
          <p:cNvCxnSpPr/>
          <p:nvPr userDrawn="1"/>
        </p:nvCxnSpPr>
        <p:spPr>
          <a:xfrm flipV="1">
            <a:off x="2505820" y="1580711"/>
            <a:ext cx="9144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4F26230-E239-4D10-9706-252DA2B91EEA}"/>
              </a:ext>
            </a:extLst>
          </p:cNvPr>
          <p:cNvPicPr>
            <a:picLocks noChangeAspect="1"/>
          </p:cNvPicPr>
          <p:nvPr userDrawn="1"/>
        </p:nvPicPr>
        <p:blipFill>
          <a:blip r:embed="rId2"/>
          <a:stretch>
            <a:fillRect/>
          </a:stretch>
        </p:blipFill>
        <p:spPr>
          <a:xfrm>
            <a:off x="8539474" y="6217844"/>
            <a:ext cx="3559239" cy="559309"/>
          </a:xfrm>
          <a:prstGeom prst="rect">
            <a:avLst/>
          </a:prstGeom>
        </p:spPr>
      </p:pic>
      <p:pic>
        <p:nvPicPr>
          <p:cNvPr id="4" name="Picture 3">
            <a:extLst>
              <a:ext uri="{FF2B5EF4-FFF2-40B4-BE49-F238E27FC236}">
                <a16:creationId xmlns:a16="http://schemas.microsoft.com/office/drawing/2014/main" id="{72586456-24F3-4C01-A9AA-986AA6FC0FDD}"/>
              </a:ext>
            </a:extLst>
          </p:cNvPr>
          <p:cNvPicPr>
            <a:picLocks noChangeAspect="1"/>
          </p:cNvPicPr>
          <p:nvPr userDrawn="1"/>
        </p:nvPicPr>
        <p:blipFill>
          <a:blip r:embed="rId3"/>
          <a:stretch>
            <a:fillRect/>
          </a:stretch>
        </p:blipFill>
        <p:spPr>
          <a:xfrm>
            <a:off x="465667" y="493135"/>
            <a:ext cx="1711926" cy="532891"/>
          </a:xfrm>
          <a:prstGeom prst="rect">
            <a:avLst/>
          </a:prstGeom>
        </p:spPr>
      </p:pic>
    </p:spTree>
    <p:extLst>
      <p:ext uri="{BB962C8B-B14F-4D97-AF65-F5344CB8AC3E}">
        <p14:creationId xmlns:p14="http://schemas.microsoft.com/office/powerpoint/2010/main" val="318952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2">
            <a:alphaModFix amt="12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47879" cy="2337434"/>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1221" y="4494983"/>
            <a:ext cx="111478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8EED7AE1-F328-487D-B127-35E3D047ACC9}"/>
              </a:ext>
            </a:extLst>
          </p:cNvPr>
          <p:cNvPicPr>
            <a:picLocks noChangeAspect="1"/>
          </p:cNvPicPr>
          <p:nvPr userDrawn="1"/>
        </p:nvPicPr>
        <p:blipFill>
          <a:blip r:embed="rId3"/>
          <a:stretch>
            <a:fillRect/>
          </a:stretch>
        </p:blipFill>
        <p:spPr>
          <a:xfrm>
            <a:off x="8539474" y="6217844"/>
            <a:ext cx="3559239" cy="559309"/>
          </a:xfrm>
          <a:prstGeom prst="rect">
            <a:avLst/>
          </a:prstGeom>
        </p:spPr>
      </p:pic>
    </p:spTree>
    <p:extLst>
      <p:ext uri="{BB962C8B-B14F-4D97-AF65-F5344CB8AC3E}">
        <p14:creationId xmlns:p14="http://schemas.microsoft.com/office/powerpoint/2010/main" val="386923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2">
            <a:alphaModFix amt="9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85979" cy="2337434"/>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1221" y="4494983"/>
            <a:ext cx="111859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44B5D52D-83EE-450D-8252-6A46BDEF00AF}"/>
              </a:ext>
            </a:extLst>
          </p:cNvPr>
          <p:cNvPicPr>
            <a:picLocks noChangeAspect="1"/>
          </p:cNvPicPr>
          <p:nvPr userDrawn="1"/>
        </p:nvPicPr>
        <p:blipFill>
          <a:blip r:embed="rId3"/>
          <a:stretch>
            <a:fillRect/>
          </a:stretch>
        </p:blipFill>
        <p:spPr>
          <a:xfrm>
            <a:off x="8539474" y="6217844"/>
            <a:ext cx="3559239" cy="559309"/>
          </a:xfrm>
          <a:prstGeom prst="rect">
            <a:avLst/>
          </a:prstGeom>
        </p:spPr>
      </p:pic>
    </p:spTree>
    <p:extLst>
      <p:ext uri="{BB962C8B-B14F-4D97-AF65-F5344CB8AC3E}">
        <p14:creationId xmlns:p14="http://schemas.microsoft.com/office/powerpoint/2010/main" val="343487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5400" y="-139700"/>
            <a:ext cx="1221740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p:cNvPicPr>
            <a:picLocks noChangeAspect="1"/>
          </p:cNvPicPr>
          <p:nvPr userDrawn="1"/>
        </p:nvPicPr>
        <p:blipFill rotWithShape="1">
          <a:blip r:embed="rId2">
            <a:alphaModFix amt="18000"/>
            <a:extLst>
              <a:ext uri="{28A0092B-C50C-407E-A947-70E740481C1C}">
                <a14:useLocalDpi xmlns:a14="http://schemas.microsoft.com/office/drawing/2010/main" val="0"/>
              </a:ext>
            </a:extLst>
          </a:blip>
          <a:srcRect r="-1221"/>
          <a:stretch/>
        </p:blipFill>
        <p:spPr>
          <a:xfrm>
            <a:off x="-139700" y="509089"/>
            <a:ext cx="12915900" cy="3901148"/>
          </a:xfrm>
          <a:prstGeom prst="rect">
            <a:avLst/>
          </a:prstGeom>
        </p:spPr>
      </p:pic>
      <p:sp>
        <p:nvSpPr>
          <p:cNvPr id="2" name="Title 1"/>
          <p:cNvSpPr>
            <a:spLocks noGrp="1"/>
          </p:cNvSpPr>
          <p:nvPr>
            <p:ph type="title"/>
          </p:nvPr>
        </p:nvSpPr>
        <p:spPr>
          <a:xfrm>
            <a:off x="701221" y="2157549"/>
            <a:ext cx="11173279" cy="2337434"/>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01221" y="4494983"/>
            <a:ext cx="1117327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284AD0F2-D6F3-4B94-8826-DA3032576D8E}"/>
              </a:ext>
            </a:extLst>
          </p:cNvPr>
          <p:cNvPicPr>
            <a:picLocks noChangeAspect="1"/>
          </p:cNvPicPr>
          <p:nvPr userDrawn="1"/>
        </p:nvPicPr>
        <p:blipFill>
          <a:blip r:embed="rId3"/>
          <a:stretch>
            <a:fillRect/>
          </a:stretch>
        </p:blipFill>
        <p:spPr>
          <a:xfrm>
            <a:off x="8539474" y="6217844"/>
            <a:ext cx="3559239" cy="559309"/>
          </a:xfrm>
          <a:prstGeom prst="rect">
            <a:avLst/>
          </a:prstGeom>
        </p:spPr>
      </p:pic>
    </p:spTree>
    <p:extLst>
      <p:ext uri="{BB962C8B-B14F-4D97-AF65-F5344CB8AC3E}">
        <p14:creationId xmlns:p14="http://schemas.microsoft.com/office/powerpoint/2010/main" val="21070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825625"/>
            <a:ext cx="1088813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13" name="Title 1"/>
          <p:cNvSpPr>
            <a:spLocks noGrp="1"/>
          </p:cNvSpPr>
          <p:nvPr>
            <p:ph type="title"/>
          </p:nvPr>
        </p:nvSpPr>
        <p:spPr>
          <a:xfrm>
            <a:off x="2378820" y="493135"/>
            <a:ext cx="9271000" cy="1151075"/>
          </a:xfrm>
        </p:spPr>
        <p:txBody>
          <a:bodyPr anchor="b"/>
          <a:lstStyle>
            <a:lvl1pPr>
              <a:defRPr>
                <a:solidFill>
                  <a:schemeClr val="accent5"/>
                </a:solidFill>
              </a:defRPr>
            </a:lvl1pPr>
          </a:lstStyle>
          <a:p>
            <a:endParaRPr lang="en-US" dirty="0"/>
          </a:p>
        </p:txBody>
      </p:sp>
      <p:cxnSp>
        <p:nvCxnSpPr>
          <p:cNvPr id="14" name="Straight Connector 13"/>
          <p:cNvCxnSpPr/>
          <p:nvPr userDrawn="1"/>
        </p:nvCxnSpPr>
        <p:spPr>
          <a:xfrm flipV="1">
            <a:off x="2505820" y="1580711"/>
            <a:ext cx="9144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4F26230-E239-4D10-9706-252DA2B91EEA}"/>
              </a:ext>
            </a:extLst>
          </p:cNvPr>
          <p:cNvPicPr>
            <a:picLocks noChangeAspect="1"/>
          </p:cNvPicPr>
          <p:nvPr userDrawn="1"/>
        </p:nvPicPr>
        <p:blipFill>
          <a:blip r:embed="rId2"/>
          <a:stretch>
            <a:fillRect/>
          </a:stretch>
        </p:blipFill>
        <p:spPr>
          <a:xfrm>
            <a:off x="8539474" y="6217844"/>
            <a:ext cx="3559239" cy="559309"/>
          </a:xfrm>
          <a:prstGeom prst="rect">
            <a:avLst/>
          </a:prstGeom>
        </p:spPr>
      </p:pic>
      <p:pic>
        <p:nvPicPr>
          <p:cNvPr id="4" name="Picture 3">
            <a:extLst>
              <a:ext uri="{FF2B5EF4-FFF2-40B4-BE49-F238E27FC236}">
                <a16:creationId xmlns:a16="http://schemas.microsoft.com/office/drawing/2014/main" id="{72586456-24F3-4C01-A9AA-986AA6FC0FDD}"/>
              </a:ext>
            </a:extLst>
          </p:cNvPr>
          <p:cNvPicPr>
            <a:picLocks noChangeAspect="1"/>
          </p:cNvPicPr>
          <p:nvPr userDrawn="1"/>
        </p:nvPicPr>
        <p:blipFill>
          <a:blip r:embed="rId3"/>
          <a:stretch>
            <a:fillRect/>
          </a:stretch>
        </p:blipFill>
        <p:spPr>
          <a:xfrm>
            <a:off x="465667" y="493135"/>
            <a:ext cx="1711926" cy="532891"/>
          </a:xfrm>
          <a:prstGeom prst="rect">
            <a:avLst/>
          </a:prstGeom>
        </p:spPr>
      </p:pic>
    </p:spTree>
    <p:extLst>
      <p:ext uri="{BB962C8B-B14F-4D97-AF65-F5344CB8AC3E}">
        <p14:creationId xmlns:p14="http://schemas.microsoft.com/office/powerpoint/2010/main" val="159235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826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58166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0" name="Title 1"/>
          <p:cNvSpPr>
            <a:spLocks noGrp="1"/>
          </p:cNvSpPr>
          <p:nvPr>
            <p:ph type="title"/>
          </p:nvPr>
        </p:nvSpPr>
        <p:spPr>
          <a:xfrm>
            <a:off x="2378820" y="493135"/>
            <a:ext cx="9144000" cy="1151075"/>
          </a:xfrm>
        </p:spPr>
        <p:txBody>
          <a:bodyPr anchor="b"/>
          <a:lstStyle>
            <a:lvl1pPr>
              <a:defRPr>
                <a:solidFill>
                  <a:schemeClr val="accent5"/>
                </a:solidFill>
              </a:defRPr>
            </a:lvl1pPr>
          </a:lstStyle>
          <a:p>
            <a:endParaRPr lang="en-US" dirty="0"/>
          </a:p>
        </p:txBody>
      </p:sp>
      <p:cxnSp>
        <p:nvCxnSpPr>
          <p:cNvPr id="21" name="Straight Connector 20"/>
          <p:cNvCxnSpPr/>
          <p:nvPr userDrawn="1"/>
        </p:nvCxnSpPr>
        <p:spPr>
          <a:xfrm flipV="1">
            <a:off x="2505820" y="1580711"/>
            <a:ext cx="9144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2883DFD-4917-48B5-B8DA-E02CBB50BA3A}"/>
              </a:ext>
            </a:extLst>
          </p:cNvPr>
          <p:cNvPicPr>
            <a:picLocks noChangeAspect="1"/>
          </p:cNvPicPr>
          <p:nvPr userDrawn="1"/>
        </p:nvPicPr>
        <p:blipFill>
          <a:blip r:embed="rId2"/>
          <a:stretch>
            <a:fillRect/>
          </a:stretch>
        </p:blipFill>
        <p:spPr>
          <a:xfrm>
            <a:off x="8539474" y="6217844"/>
            <a:ext cx="3559239" cy="559309"/>
          </a:xfrm>
          <a:prstGeom prst="rect">
            <a:avLst/>
          </a:prstGeom>
        </p:spPr>
      </p:pic>
      <p:pic>
        <p:nvPicPr>
          <p:cNvPr id="18" name="Picture 17">
            <a:extLst>
              <a:ext uri="{FF2B5EF4-FFF2-40B4-BE49-F238E27FC236}">
                <a16:creationId xmlns:a16="http://schemas.microsoft.com/office/drawing/2014/main" id="{B3D5DF17-5633-4EB3-BAC5-68DBA9A96A68}"/>
              </a:ext>
            </a:extLst>
          </p:cNvPr>
          <p:cNvPicPr>
            <a:picLocks noChangeAspect="1"/>
          </p:cNvPicPr>
          <p:nvPr userDrawn="1"/>
        </p:nvPicPr>
        <p:blipFill>
          <a:blip r:embed="rId3"/>
          <a:stretch>
            <a:fillRect/>
          </a:stretch>
        </p:blipFill>
        <p:spPr>
          <a:xfrm>
            <a:off x="465667" y="493135"/>
            <a:ext cx="1711926" cy="532891"/>
          </a:xfrm>
          <a:prstGeom prst="rect">
            <a:avLst/>
          </a:prstGeom>
        </p:spPr>
      </p:pic>
    </p:spTree>
    <p:extLst>
      <p:ext uri="{BB962C8B-B14F-4D97-AF65-F5344CB8AC3E}">
        <p14:creationId xmlns:p14="http://schemas.microsoft.com/office/powerpoint/2010/main" val="29786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482600" y="1955800"/>
            <a:ext cx="10871200" cy="3492500"/>
          </a:xfrm>
          <a:solidFill>
            <a:schemeClr val="bg2"/>
          </a:solidFill>
        </p:spPr>
        <p:txBody>
          <a:bodyPr anchor="ctr"/>
          <a:lstStyle>
            <a:lvl1pPr algn="ctr">
              <a:defRPr/>
            </a:lvl1pPr>
          </a:lstStyle>
          <a:p>
            <a:endParaRPr lang="en-US" dirty="0"/>
          </a:p>
        </p:txBody>
      </p:sp>
      <p:sp>
        <p:nvSpPr>
          <p:cNvPr id="14"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15" name="Title 1"/>
          <p:cNvSpPr>
            <a:spLocks noGrp="1"/>
          </p:cNvSpPr>
          <p:nvPr>
            <p:ph type="title"/>
          </p:nvPr>
        </p:nvSpPr>
        <p:spPr>
          <a:xfrm>
            <a:off x="2378820" y="493135"/>
            <a:ext cx="9144000" cy="1151075"/>
          </a:xfrm>
        </p:spPr>
        <p:txBody>
          <a:bodyPr anchor="b"/>
          <a:lstStyle>
            <a:lvl1pPr>
              <a:defRPr>
                <a:solidFill>
                  <a:schemeClr val="accent5"/>
                </a:solidFill>
              </a:defRPr>
            </a:lvl1pPr>
          </a:lstStyle>
          <a:p>
            <a:endParaRPr lang="en-US" dirty="0"/>
          </a:p>
        </p:txBody>
      </p:sp>
      <p:cxnSp>
        <p:nvCxnSpPr>
          <p:cNvPr id="16" name="Straight Connector 15"/>
          <p:cNvCxnSpPr/>
          <p:nvPr userDrawn="1"/>
        </p:nvCxnSpPr>
        <p:spPr>
          <a:xfrm flipV="1">
            <a:off x="2505820" y="1580711"/>
            <a:ext cx="9144000" cy="3082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1D86F79-155A-4BBB-A26F-9799D3BB903D}"/>
              </a:ext>
            </a:extLst>
          </p:cNvPr>
          <p:cNvPicPr>
            <a:picLocks noChangeAspect="1"/>
          </p:cNvPicPr>
          <p:nvPr userDrawn="1"/>
        </p:nvPicPr>
        <p:blipFill>
          <a:blip r:embed="rId2"/>
          <a:stretch>
            <a:fillRect/>
          </a:stretch>
        </p:blipFill>
        <p:spPr>
          <a:xfrm>
            <a:off x="8539474" y="6217844"/>
            <a:ext cx="3559239" cy="559309"/>
          </a:xfrm>
          <a:prstGeom prst="rect">
            <a:avLst/>
          </a:prstGeom>
        </p:spPr>
      </p:pic>
      <p:pic>
        <p:nvPicPr>
          <p:cNvPr id="17" name="Picture 16">
            <a:extLst>
              <a:ext uri="{FF2B5EF4-FFF2-40B4-BE49-F238E27FC236}">
                <a16:creationId xmlns:a16="http://schemas.microsoft.com/office/drawing/2014/main" id="{63F40256-43C8-4F14-883A-861CF5D7C83D}"/>
              </a:ext>
            </a:extLst>
          </p:cNvPr>
          <p:cNvPicPr>
            <a:picLocks noChangeAspect="1"/>
          </p:cNvPicPr>
          <p:nvPr userDrawn="1"/>
        </p:nvPicPr>
        <p:blipFill>
          <a:blip r:embed="rId3"/>
          <a:stretch>
            <a:fillRect/>
          </a:stretch>
        </p:blipFill>
        <p:spPr>
          <a:xfrm>
            <a:off x="465667" y="493135"/>
            <a:ext cx="1711926" cy="532891"/>
          </a:xfrm>
          <a:prstGeom prst="rect">
            <a:avLst/>
          </a:prstGeom>
        </p:spPr>
      </p:pic>
    </p:spTree>
    <p:extLst>
      <p:ext uri="{BB962C8B-B14F-4D97-AF65-F5344CB8AC3E}">
        <p14:creationId xmlns:p14="http://schemas.microsoft.com/office/powerpoint/2010/main" val="236212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12192000" cy="2788375"/>
          </a:xfrm>
          <a:solidFill>
            <a:schemeClr val="tx2">
              <a:lumMod val="20000"/>
              <a:lumOff val="80000"/>
            </a:schemeClr>
          </a:solidFill>
        </p:spPr>
        <p:txBody>
          <a:bodyPr anchor="ctr"/>
          <a:lstStyle>
            <a:lvl1pPr algn="ctr">
              <a:defRPr/>
            </a:lvl1pPr>
          </a:lstStyle>
          <a:p>
            <a:endParaRPr lang="en-US" dirty="0"/>
          </a:p>
        </p:txBody>
      </p:sp>
      <p:sp>
        <p:nvSpPr>
          <p:cNvPr id="3" name="Content Placeholder 2"/>
          <p:cNvSpPr>
            <a:spLocks noGrp="1"/>
          </p:cNvSpPr>
          <p:nvPr>
            <p:ph idx="1" hasCustomPrompt="1"/>
          </p:nvPr>
        </p:nvSpPr>
        <p:spPr>
          <a:xfrm>
            <a:off x="465666" y="3340100"/>
            <a:ext cx="10888133" cy="2571025"/>
          </a:xfrm>
        </p:spPr>
        <p:txBody>
          <a:bodyPr anchor="ctr">
            <a:norm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46566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0668756" y="6083300"/>
            <a:ext cx="1358144" cy="667475"/>
          </a:xfrm>
          <a:prstGeom prst="rect">
            <a:avLst/>
          </a:prstGeom>
        </p:spPr>
      </p:pic>
      <p:sp>
        <p:nvSpPr>
          <p:cNvPr id="9" name="Text Placeholder 4"/>
          <p:cNvSpPr txBox="1">
            <a:spLocks/>
          </p:cNvSpPr>
          <p:nvPr userDrawn="1"/>
        </p:nvSpPr>
        <p:spPr>
          <a:xfrm>
            <a:off x="8821597" y="6290502"/>
            <a:ext cx="1878682" cy="286921"/>
          </a:xfrm>
          <a:prstGeom prst="rect">
            <a:avLst/>
          </a:prstGeom>
          <a:noFill/>
          <a:ln>
            <a:noFill/>
          </a:ln>
        </p:spPr>
        <p:txBody>
          <a:bodyPr>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200" b="1" i="0" u="none" strike="noStrike" kern="1200" cap="none" spc="0" normalizeH="0" baseline="0" noProof="0" dirty="0">
                <a:ln>
                  <a:noFill/>
                </a:ln>
                <a:solidFill>
                  <a:srgbClr val="004E95"/>
                </a:solidFill>
                <a:effectLst/>
                <a:uLnTx/>
                <a:uFillTx/>
                <a:latin typeface="Arial" charset="0"/>
                <a:cs typeface="Arial" charset="0"/>
              </a:rPr>
              <a:t>United Way of Anytown</a:t>
            </a:r>
          </a:p>
        </p:txBody>
      </p:sp>
      <p:sp>
        <p:nvSpPr>
          <p:cNvPr id="10" name="Text Placeholder 5"/>
          <p:cNvSpPr txBox="1">
            <a:spLocks/>
          </p:cNvSpPr>
          <p:nvPr userDrawn="1"/>
        </p:nvSpPr>
        <p:spPr>
          <a:xfrm>
            <a:off x="8826597" y="6511560"/>
            <a:ext cx="1872332" cy="24166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850" b="0" i="0" u="none" strike="noStrike" kern="1200" cap="none" spc="0" normalizeH="0" baseline="0" noProof="0" dirty="0">
                <a:ln>
                  <a:noFill/>
                </a:ln>
                <a:solidFill>
                  <a:srgbClr val="004E95"/>
                </a:solidFill>
                <a:effectLst/>
                <a:uLnTx/>
                <a:uFillTx/>
                <a:latin typeface="Arial" charset="0"/>
                <a:cs typeface="Arial" charset="0"/>
              </a:rPr>
              <a:t>UnitedWayofAnytown.org</a:t>
            </a:r>
          </a:p>
        </p:txBody>
      </p:sp>
    </p:spTree>
    <p:extLst>
      <p:ext uri="{BB962C8B-B14F-4D97-AF65-F5344CB8AC3E}">
        <p14:creationId xmlns:p14="http://schemas.microsoft.com/office/powerpoint/2010/main" val="102353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89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8" r:id="rId13"/>
    <p:sldLayoutId id="2147483689" r:id="rId14"/>
    <p:sldLayoutId id="2147483690" r:id="rId15"/>
    <p:sldLayoutId id="2147483694" r:id="rId16"/>
    <p:sldLayoutId id="2147483695" r:id="rId17"/>
    <p:sldLayoutId id="2147483696" r:id="rId18"/>
    <p:sldLayoutId id="2147483697" r:id="rId19"/>
    <p:sldLayoutId id="2147483700" r:id="rId20"/>
    <p:sldLayoutId id="2147483701" r:id="rId21"/>
  </p:sldLayoutIdLst>
  <p:hf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mailto:mscotka@ollusa.ed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ctrevino1@ollusa.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unitedwaysatx.org/partner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tedwaysatx.org/wp-content/uploads/2020-Impact-Guide.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ollusa-my.sharepoint.com/personal/ctrevino1_ollusa_edu/Documents/Documents/1%20College%20of%20Prof.%20Studies/4%20Cyndi/United%20Way%20Planning/2020%20Weekly%20Prize%20Incentives.pdf" TargetMode="External"/><Relationship Id="rId4" Type="http://schemas.openxmlformats.org/officeDocument/2006/relationships/hyperlink" Target="http://giveuw.org/OLL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p:blipFill>
        <p:spPr/>
      </p:pic>
      <p:sp>
        <p:nvSpPr>
          <p:cNvPr id="9" name="Subtitle 8"/>
          <p:cNvSpPr>
            <a:spLocks noGrp="1"/>
          </p:cNvSpPr>
          <p:nvPr>
            <p:ph type="subTitle" idx="1"/>
          </p:nvPr>
        </p:nvSpPr>
        <p:spPr>
          <a:xfrm>
            <a:off x="1765300" y="5431207"/>
            <a:ext cx="9601395" cy="705188"/>
          </a:xfrm>
        </p:spPr>
        <p:txBody>
          <a:bodyPr>
            <a:normAutofit/>
          </a:bodyPr>
          <a:lstStyle/>
          <a:p>
            <a:r>
              <a:rPr lang="en-US" dirty="0"/>
              <a:t>2020 United Way Ambassador Meeting</a:t>
            </a:r>
          </a:p>
        </p:txBody>
      </p:sp>
      <p:sp>
        <p:nvSpPr>
          <p:cNvPr id="10" name="Text Placeholder 9"/>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October 16, 2020</a:t>
            </a:r>
          </a:p>
        </p:txBody>
      </p:sp>
      <p:pic>
        <p:nvPicPr>
          <p:cNvPr id="6" name="Picture 5">
            <a:extLst>
              <a:ext uri="{FF2B5EF4-FFF2-40B4-BE49-F238E27FC236}">
                <a16:creationId xmlns:a16="http://schemas.microsoft.com/office/drawing/2014/main" id="{8AE5C8D9-7833-4580-9C0D-E9AA5F61B133}"/>
              </a:ext>
            </a:extLst>
          </p:cNvPr>
          <p:cNvPicPr>
            <a:picLocks noChangeAspect="1"/>
          </p:cNvPicPr>
          <p:nvPr/>
        </p:nvPicPr>
        <p:blipFill>
          <a:blip r:embed="rId4"/>
          <a:stretch>
            <a:fillRect/>
          </a:stretch>
        </p:blipFill>
        <p:spPr>
          <a:xfrm>
            <a:off x="320776" y="4553206"/>
            <a:ext cx="1711926" cy="532891"/>
          </a:xfrm>
          <a:prstGeom prst="rect">
            <a:avLst/>
          </a:prstGeom>
        </p:spPr>
      </p:pic>
    </p:spTree>
    <p:extLst>
      <p:ext uri="{BB962C8B-B14F-4D97-AF65-F5344CB8AC3E}">
        <p14:creationId xmlns:p14="http://schemas.microsoft.com/office/powerpoint/2010/main" val="149703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B05374-D6C3-44A1-BCD6-52AD437B1C51}"/>
              </a:ext>
            </a:extLst>
          </p:cNvPr>
          <p:cNvPicPr>
            <a:picLocks noChangeAspect="1"/>
          </p:cNvPicPr>
          <p:nvPr/>
        </p:nvPicPr>
        <p:blipFill>
          <a:blip r:embed="rId3"/>
          <a:stretch>
            <a:fillRect/>
          </a:stretch>
        </p:blipFill>
        <p:spPr>
          <a:xfrm>
            <a:off x="3399504" y="0"/>
            <a:ext cx="6298161" cy="4790706"/>
          </a:xfrm>
          <a:prstGeom prst="rect">
            <a:avLst/>
          </a:prstGeom>
        </p:spPr>
      </p:pic>
      <p:pic>
        <p:nvPicPr>
          <p:cNvPr id="7" name="Picture 6">
            <a:extLst>
              <a:ext uri="{FF2B5EF4-FFF2-40B4-BE49-F238E27FC236}">
                <a16:creationId xmlns:a16="http://schemas.microsoft.com/office/drawing/2014/main" id="{E40CFF1C-A3A5-49FF-91D4-2E5B8CE5AA17}"/>
              </a:ext>
            </a:extLst>
          </p:cNvPr>
          <p:cNvPicPr>
            <a:picLocks noChangeAspect="1"/>
          </p:cNvPicPr>
          <p:nvPr/>
        </p:nvPicPr>
        <p:blipFill>
          <a:blip r:embed="rId4"/>
          <a:stretch>
            <a:fillRect/>
          </a:stretch>
        </p:blipFill>
        <p:spPr>
          <a:xfrm>
            <a:off x="221225" y="4173793"/>
            <a:ext cx="4868170" cy="1508447"/>
          </a:xfrm>
          <a:prstGeom prst="rect">
            <a:avLst/>
          </a:prstGeom>
        </p:spPr>
      </p:pic>
    </p:spTree>
    <p:extLst>
      <p:ext uri="{BB962C8B-B14F-4D97-AF65-F5344CB8AC3E}">
        <p14:creationId xmlns:p14="http://schemas.microsoft.com/office/powerpoint/2010/main" val="181556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endParaRPr lang="en-US" sz="1000" u="sng" dirty="0"/>
          </a:p>
          <a:p>
            <a:pPr marL="0" lvl="0" indent="0" algn="ctr">
              <a:lnSpc>
                <a:spcPct val="100000"/>
              </a:lnSpc>
              <a:spcBef>
                <a:spcPts val="0"/>
              </a:spcBef>
              <a:buNone/>
            </a:pPr>
            <a:endParaRPr lang="en-US" b="1" dirty="0">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endParaRPr>
          </a:p>
          <a:p>
            <a:pPr marL="0" lvl="0" indent="0" algn="ctr">
              <a:lnSpc>
                <a:spcPct val="100000"/>
              </a:lnSpc>
              <a:spcBef>
                <a:spcPts val="0"/>
              </a:spcBef>
              <a:buNone/>
            </a:pPr>
            <a:r>
              <a:rPr lang="en-US" sz="3600" b="1" dirty="0">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rPr>
              <a:t>Mary Scotka </a:t>
            </a:r>
            <a:r>
              <a:rPr lang="en-US" sz="3600" b="1" dirty="0">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hlinkClick r:id="rId3"/>
              </a:rPr>
              <a:t>mscotka@ollusa.edu</a:t>
            </a:r>
            <a:r>
              <a:rPr lang="en-US" sz="3600" b="1" dirty="0">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rPr>
              <a:t> </a:t>
            </a:r>
          </a:p>
          <a:p>
            <a:pPr marL="0" lvl="0" indent="0" algn="ctr">
              <a:lnSpc>
                <a:spcPct val="100000"/>
              </a:lnSpc>
              <a:spcBef>
                <a:spcPts val="0"/>
              </a:spcBef>
              <a:buNone/>
            </a:pPr>
            <a:r>
              <a:rPr lang="en-US" sz="3600" b="1" dirty="0">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rPr>
              <a:t> Cyndi </a:t>
            </a:r>
            <a:r>
              <a:rPr lang="en-US" sz="3600" b="1" dirty="0" err="1">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rPr>
              <a:t>Treviño</a:t>
            </a:r>
            <a:r>
              <a:rPr lang="en-US" sz="3600" b="1" dirty="0">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rPr>
              <a:t> </a:t>
            </a:r>
            <a:r>
              <a:rPr lang="en-US" sz="3600" b="1" dirty="0">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hlinkClick r:id="rId4"/>
              </a:rPr>
              <a:t>ctrevino1@ollusa.edu</a:t>
            </a:r>
            <a:r>
              <a:rPr lang="en-US" sz="3600" b="1" dirty="0">
                <a:solidFill>
                  <a:prstClr val="black">
                    <a:lumMod val="65000"/>
                    <a:lumOff val="35000"/>
                  </a:prstClr>
                </a:solidFill>
                <a:highlight>
                  <a:srgbClr val="FFFF00"/>
                </a:highlight>
                <a:latin typeface="Arial" panose="020B0604020202020204" pitchFamily="34" charset="0"/>
                <a:ea typeface="+mn-ea"/>
                <a:cs typeface="Arial" panose="020B0604020202020204" pitchFamily="34" charset="0"/>
              </a:rPr>
              <a:t> </a:t>
            </a:r>
            <a:endParaRPr lang="en-CA" sz="3600" b="1" dirty="0">
              <a:solidFill>
                <a:prstClr val="black">
                  <a:lumMod val="65000"/>
                  <a:lumOff val="35000"/>
                </a:prstClr>
              </a:solidFill>
              <a:latin typeface="Arial" panose="020B0604020202020204" pitchFamily="34" charset="0"/>
              <a:ea typeface="+mn-ea"/>
              <a:cs typeface="Arial" panose="020B0604020202020204" pitchFamily="34" charset="0"/>
            </a:endParaRPr>
          </a:p>
          <a:p>
            <a:pPr marL="0" lvl="0" indent="0" algn="ctr">
              <a:lnSpc>
                <a:spcPct val="100000"/>
              </a:lnSpc>
              <a:spcBef>
                <a:spcPts val="0"/>
              </a:spcBef>
              <a:buNone/>
            </a:pPr>
            <a:r>
              <a:rPr lang="en-US" sz="3600" dirty="0">
                <a:solidFill>
                  <a:prstClr val="black">
                    <a:lumMod val="65000"/>
                    <a:lumOff val="35000"/>
                  </a:prstClr>
                </a:solidFill>
                <a:latin typeface="Arial" panose="020B0604020202020204" pitchFamily="34" charset="0"/>
                <a:ea typeface="+mn-ea"/>
                <a:cs typeface="Arial" panose="020B0604020202020204" pitchFamily="34" charset="0"/>
              </a:rPr>
              <a:t>Employee Campaign Chairs</a:t>
            </a:r>
          </a:p>
          <a:p>
            <a:pPr marL="0" lvl="0" indent="0" algn="ctr">
              <a:lnSpc>
                <a:spcPct val="100000"/>
              </a:lnSpc>
              <a:spcBef>
                <a:spcPts val="0"/>
              </a:spcBef>
              <a:buNone/>
            </a:pPr>
            <a:endParaRPr lang="en-US" dirty="0">
              <a:solidFill>
                <a:prstClr val="black">
                  <a:lumMod val="65000"/>
                  <a:lumOff val="35000"/>
                </a:prstClr>
              </a:solidFill>
              <a:latin typeface="Arial" panose="020B0604020202020204" pitchFamily="34" charset="0"/>
              <a:ea typeface="+mn-ea"/>
              <a:cs typeface="Arial" panose="020B0604020202020204" pitchFamily="34" charset="0"/>
            </a:endParaRPr>
          </a:p>
          <a:p>
            <a:endParaRPr lang="en-US" dirty="0"/>
          </a:p>
        </p:txBody>
      </p:sp>
      <p:sp>
        <p:nvSpPr>
          <p:cNvPr id="3" name="Slide Number Placeholder 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4" name="Title 3"/>
          <p:cNvSpPr>
            <a:spLocks noGrp="1"/>
          </p:cNvSpPr>
          <p:nvPr>
            <p:ph type="title"/>
          </p:nvPr>
        </p:nvSpPr>
        <p:spPr/>
        <p:txBody>
          <a:bodyPr>
            <a:noAutofit/>
          </a:bodyPr>
          <a:lstStyle/>
          <a:p>
            <a:r>
              <a:rPr lang="en-US" sz="4000" dirty="0"/>
              <a:t>Introductions</a:t>
            </a:r>
          </a:p>
        </p:txBody>
      </p:sp>
    </p:spTree>
    <p:extLst>
      <p:ext uri="{BB962C8B-B14F-4D97-AF65-F5344CB8AC3E}">
        <p14:creationId xmlns:p14="http://schemas.microsoft.com/office/powerpoint/2010/main" val="143544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C3FEB9-6D37-456C-B161-C805CE69C4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8347" y="1829918"/>
            <a:ext cx="5319976" cy="4534947"/>
          </a:xfrm>
          <a:prstGeom prst="rect">
            <a:avLst/>
          </a:prstGeom>
        </p:spPr>
      </p:pic>
      <p:sp>
        <p:nvSpPr>
          <p:cNvPr id="3" name="Slide Number Placeholder 2">
            <a:extLst>
              <a:ext uri="{FF2B5EF4-FFF2-40B4-BE49-F238E27FC236}">
                <a16:creationId xmlns:a16="http://schemas.microsoft.com/office/drawing/2014/main" id="{1AA7498F-48F1-4E9E-8E33-015AC4A3EF9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703874C-1D9C-4DE1-8C36-4B354C026A1A}"/>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515151"/>
                </a:solidFill>
                <a:effectLst/>
                <a:uLnTx/>
                <a:uFillTx/>
                <a:latin typeface="Arial" charset="0"/>
                <a:cs typeface="Arial" charset="0"/>
              </a:rPr>
              <a:t>Impact Areas</a:t>
            </a:r>
            <a:endParaRPr lang="en-US" dirty="0"/>
          </a:p>
        </p:txBody>
      </p:sp>
      <p:sp>
        <p:nvSpPr>
          <p:cNvPr id="5" name="Rounded Rectangle 6">
            <a:extLst>
              <a:ext uri="{FF2B5EF4-FFF2-40B4-BE49-F238E27FC236}">
                <a16:creationId xmlns:a16="http://schemas.microsoft.com/office/drawing/2014/main" id="{B5ABA67A-EA5A-495A-B716-B9E1CC226811}"/>
              </a:ext>
            </a:extLst>
          </p:cNvPr>
          <p:cNvSpPr/>
          <p:nvPr/>
        </p:nvSpPr>
        <p:spPr>
          <a:xfrm>
            <a:off x="2398346" y="2629473"/>
            <a:ext cx="1365751" cy="1103999"/>
          </a:xfrm>
          <a:prstGeom prst="roundRect">
            <a:avLst>
              <a:gd name="adj" fmla="val 0"/>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Arial"/>
                <a:ea typeface="+mn-ea"/>
                <a:cs typeface="+mn-cs"/>
              </a:rPr>
              <a:t>Ready</a:t>
            </a:r>
            <a:br>
              <a:rPr kumimoji="0" lang="en-US" sz="1650" b="1" i="0" u="none" strike="noStrike" kern="1200" cap="none" spc="0" normalizeH="0" baseline="0" noProof="0" dirty="0">
                <a:ln>
                  <a:noFill/>
                </a:ln>
                <a:solidFill>
                  <a:prstClr val="white"/>
                </a:solidFill>
                <a:effectLst/>
                <a:uLnTx/>
                <a:uFillTx/>
                <a:latin typeface="Arial"/>
                <a:ea typeface="+mn-ea"/>
                <a:cs typeface="+mn-cs"/>
              </a:rPr>
            </a:br>
            <a:r>
              <a:rPr kumimoji="0" lang="en-US" sz="1650" b="1" i="0" u="none" strike="noStrike" kern="1200" cap="none" spc="0" normalizeH="0" baseline="0" noProof="0" dirty="0">
                <a:ln>
                  <a:noFill/>
                </a:ln>
                <a:solidFill>
                  <a:prstClr val="white"/>
                </a:solidFill>
                <a:effectLst/>
                <a:uLnTx/>
                <a:uFillTx/>
                <a:latin typeface="Arial"/>
                <a:ea typeface="+mn-ea"/>
                <a:cs typeface="+mn-cs"/>
              </a:rPr>
              <a:t>Children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prstClr val="white"/>
                </a:solidFill>
                <a:effectLst/>
                <a:uLnTx/>
                <a:uFillTx/>
                <a:latin typeface="Arial"/>
                <a:ea typeface="+mn-ea"/>
                <a:cs typeface="+mn-cs"/>
              </a:rPr>
              <a:t>Impact Council</a:t>
            </a:r>
          </a:p>
        </p:txBody>
      </p:sp>
      <p:pic>
        <p:nvPicPr>
          <p:cNvPr id="6" name="Picture 5">
            <a:extLst>
              <a:ext uri="{FF2B5EF4-FFF2-40B4-BE49-F238E27FC236}">
                <a16:creationId xmlns:a16="http://schemas.microsoft.com/office/drawing/2014/main" id="{9CEAA7D4-9DCF-41BB-BF67-2F30277D98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9099" y="2077133"/>
            <a:ext cx="548640" cy="546900"/>
          </a:xfrm>
          <a:prstGeom prst="rect">
            <a:avLst/>
          </a:prstGeom>
        </p:spPr>
      </p:pic>
      <p:sp>
        <p:nvSpPr>
          <p:cNvPr id="7" name="Rounded Rectangle 9">
            <a:extLst>
              <a:ext uri="{FF2B5EF4-FFF2-40B4-BE49-F238E27FC236}">
                <a16:creationId xmlns:a16="http://schemas.microsoft.com/office/drawing/2014/main" id="{B0C71A62-67E6-4B10-B340-5741C013EB99}"/>
              </a:ext>
            </a:extLst>
          </p:cNvPr>
          <p:cNvSpPr/>
          <p:nvPr/>
        </p:nvSpPr>
        <p:spPr>
          <a:xfrm>
            <a:off x="6336890" y="2055818"/>
            <a:ext cx="1371600" cy="1893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5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Arial"/>
                <a:ea typeface="+mn-ea"/>
                <a:cs typeface="+mn-cs"/>
              </a:rPr>
              <a:t>Strong Individuals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Arial"/>
                <a:ea typeface="+mn-ea"/>
                <a:cs typeface="+mn-cs"/>
              </a:rPr>
              <a:t>and Families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prstClr val="white"/>
                </a:solidFill>
                <a:effectLst/>
                <a:uLnTx/>
                <a:uFillTx/>
                <a:latin typeface="Arial"/>
                <a:ea typeface="+mn-ea"/>
                <a:cs typeface="+mn-cs"/>
              </a:rPr>
              <a:t>Impact Council</a:t>
            </a:r>
          </a:p>
        </p:txBody>
      </p:sp>
      <p:pic>
        <p:nvPicPr>
          <p:cNvPr id="8" name="Picture 7">
            <a:extLst>
              <a:ext uri="{FF2B5EF4-FFF2-40B4-BE49-F238E27FC236}">
                <a16:creationId xmlns:a16="http://schemas.microsoft.com/office/drawing/2014/main" id="{0057C23C-C88A-4D18-ADD2-43F1F8318F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9387" y="2028971"/>
            <a:ext cx="608500" cy="548640"/>
          </a:xfrm>
          <a:prstGeom prst="rect">
            <a:avLst/>
          </a:prstGeom>
        </p:spPr>
      </p:pic>
      <p:sp>
        <p:nvSpPr>
          <p:cNvPr id="9" name="Rounded Rectangle 12">
            <a:extLst>
              <a:ext uri="{FF2B5EF4-FFF2-40B4-BE49-F238E27FC236}">
                <a16:creationId xmlns:a16="http://schemas.microsoft.com/office/drawing/2014/main" id="{24184375-C406-43F4-8DE5-307A99632147}"/>
              </a:ext>
            </a:extLst>
          </p:cNvPr>
          <p:cNvSpPr/>
          <p:nvPr/>
        </p:nvSpPr>
        <p:spPr>
          <a:xfrm>
            <a:off x="4372534" y="2624033"/>
            <a:ext cx="1371600" cy="11039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Arial"/>
                <a:ea typeface="+mn-ea"/>
                <a:cs typeface="+mn-cs"/>
              </a:rPr>
              <a:t>Successful Students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prstClr val="white"/>
                </a:solidFill>
                <a:effectLst/>
                <a:uLnTx/>
                <a:uFillTx/>
                <a:latin typeface="Arial"/>
                <a:ea typeface="+mn-ea"/>
                <a:cs typeface="+mn-cs"/>
              </a:rPr>
              <a:t>Impact Council</a:t>
            </a:r>
          </a:p>
        </p:txBody>
      </p:sp>
      <p:pic>
        <p:nvPicPr>
          <p:cNvPr id="10" name="Picture 9">
            <a:extLst>
              <a:ext uri="{FF2B5EF4-FFF2-40B4-BE49-F238E27FC236}">
                <a16:creationId xmlns:a16="http://schemas.microsoft.com/office/drawing/2014/main" id="{5866BC62-6B4B-43ED-A867-9309A7365D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1184" y="2055818"/>
            <a:ext cx="515295" cy="548640"/>
          </a:xfrm>
          <a:prstGeom prst="rect">
            <a:avLst/>
          </a:prstGeom>
        </p:spPr>
      </p:pic>
      <p:sp>
        <p:nvSpPr>
          <p:cNvPr id="11" name="Rounded Rectangle 15">
            <a:extLst>
              <a:ext uri="{FF2B5EF4-FFF2-40B4-BE49-F238E27FC236}">
                <a16:creationId xmlns:a16="http://schemas.microsoft.com/office/drawing/2014/main" id="{1B822683-5763-4B1A-8800-36612835BC91}"/>
              </a:ext>
            </a:extLst>
          </p:cNvPr>
          <p:cNvSpPr/>
          <p:nvPr/>
        </p:nvSpPr>
        <p:spPr>
          <a:xfrm>
            <a:off x="2899074" y="5246911"/>
            <a:ext cx="4115246" cy="7806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2286000" marR="0" lvl="5" indent="0" algn="l"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white"/>
                </a:solidFill>
                <a:effectLst/>
                <a:uLnTx/>
                <a:uFillTx/>
                <a:latin typeface="Arial"/>
                <a:ea typeface="+mn-ea"/>
                <a:cs typeface="+mn-cs"/>
              </a:rPr>
              <a:t>Safety Net</a:t>
            </a:r>
            <a:br>
              <a:rPr kumimoji="0" lang="en-US" sz="1650" b="1" i="0" u="none" strike="noStrike" kern="1200" cap="none" spc="0" normalizeH="0" baseline="0" noProof="0" dirty="0">
                <a:ln>
                  <a:noFill/>
                </a:ln>
                <a:solidFill>
                  <a:prstClr val="white"/>
                </a:solidFill>
                <a:effectLst/>
                <a:uLnTx/>
                <a:uFillTx/>
                <a:latin typeface="Arial"/>
                <a:ea typeface="+mn-ea"/>
                <a:cs typeface="+mn-cs"/>
              </a:rPr>
            </a:br>
            <a:r>
              <a:rPr kumimoji="0" lang="en-US" sz="1650" b="1" i="0" u="none" strike="noStrike" kern="1200" cap="none" spc="0" normalizeH="0" baseline="0" noProof="0" dirty="0">
                <a:ln>
                  <a:noFill/>
                </a:ln>
                <a:solidFill>
                  <a:prstClr val="white"/>
                </a:solidFill>
                <a:effectLst/>
                <a:uLnTx/>
                <a:uFillTx/>
                <a:latin typeface="Arial"/>
                <a:ea typeface="+mn-ea"/>
                <a:cs typeface="+mn-cs"/>
              </a:rPr>
              <a:t>Services</a:t>
            </a:r>
          </a:p>
          <a:p>
            <a:pPr marL="2286000" marR="0" lvl="5" indent="0" algn="l"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prstClr val="white"/>
                </a:solidFill>
                <a:effectLst/>
                <a:uLnTx/>
                <a:uFillTx/>
                <a:latin typeface="Arial"/>
                <a:ea typeface="+mn-ea"/>
                <a:cs typeface="+mn-cs"/>
              </a:rPr>
              <a:t>Impact Council</a:t>
            </a:r>
          </a:p>
        </p:txBody>
      </p:sp>
      <p:pic>
        <p:nvPicPr>
          <p:cNvPr id="12" name="Picture 11">
            <a:extLst>
              <a:ext uri="{FF2B5EF4-FFF2-40B4-BE49-F238E27FC236}">
                <a16:creationId xmlns:a16="http://schemas.microsoft.com/office/drawing/2014/main" id="{8B0E727B-BB2D-43B0-B3CD-C5A93A4573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3153" y="5308520"/>
            <a:ext cx="638031" cy="657446"/>
          </a:xfrm>
          <a:prstGeom prst="rect">
            <a:avLst/>
          </a:prstGeom>
        </p:spPr>
      </p:pic>
    </p:spTree>
    <p:extLst>
      <p:ext uri="{BB962C8B-B14F-4D97-AF65-F5344CB8AC3E}">
        <p14:creationId xmlns:p14="http://schemas.microsoft.com/office/powerpoint/2010/main" val="132205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0262" y="1651786"/>
            <a:ext cx="5406556" cy="4955389"/>
          </a:xfrm>
        </p:spPr>
        <p:txBody>
          <a:bodyPr>
            <a:noAutofit/>
          </a:bodyPr>
          <a:lstStyle/>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r>
              <a:rPr lang="en-US" sz="2000" b="1" dirty="0"/>
              <a:t>Survey of Agencies Regarding Impact of COVID-19</a:t>
            </a:r>
          </a:p>
          <a:p>
            <a:pPr marL="0" indent="0">
              <a:lnSpc>
                <a:spcPct val="100000"/>
              </a:lnSpc>
              <a:spcBef>
                <a:spcPts val="0"/>
              </a:spcBef>
              <a:buNone/>
            </a:pPr>
            <a:endParaRPr lang="en-US" sz="2000" b="1" dirty="0"/>
          </a:p>
          <a:p>
            <a:pPr>
              <a:lnSpc>
                <a:spcPct val="100000"/>
              </a:lnSpc>
              <a:spcBef>
                <a:spcPts val="0"/>
              </a:spcBef>
            </a:pPr>
            <a:r>
              <a:rPr lang="en-US" sz="2000" b="1" dirty="0"/>
              <a:t>2-1-1 United Way Helpline</a:t>
            </a:r>
          </a:p>
          <a:p>
            <a:pPr marL="0" indent="0">
              <a:lnSpc>
                <a:spcPct val="100000"/>
              </a:lnSpc>
              <a:spcBef>
                <a:spcPts val="0"/>
              </a:spcBef>
              <a:buNone/>
            </a:pPr>
            <a:endParaRPr lang="en-US" sz="2000" b="1" dirty="0"/>
          </a:p>
          <a:p>
            <a:pPr>
              <a:lnSpc>
                <a:spcPct val="100000"/>
              </a:lnSpc>
              <a:spcBef>
                <a:spcPts val="0"/>
              </a:spcBef>
            </a:pPr>
            <a:r>
              <a:rPr lang="en-US" sz="2000" b="1" dirty="0"/>
              <a:t>COVID-19 Community Response Fund</a:t>
            </a:r>
          </a:p>
          <a:p>
            <a:pPr marL="0" indent="0">
              <a:lnSpc>
                <a:spcPct val="100000"/>
              </a:lnSpc>
              <a:spcBef>
                <a:spcPts val="0"/>
              </a:spcBef>
              <a:buNone/>
            </a:pPr>
            <a:endParaRPr lang="en-US" sz="2000" b="1" dirty="0"/>
          </a:p>
          <a:p>
            <a:pPr>
              <a:lnSpc>
                <a:spcPct val="100000"/>
              </a:lnSpc>
              <a:spcBef>
                <a:spcPts val="0"/>
              </a:spcBef>
            </a:pPr>
            <a:r>
              <a:rPr lang="en-US" sz="2000" b="1" dirty="0"/>
              <a:t>SAUnited4Good.com</a:t>
            </a:r>
          </a:p>
        </p:txBody>
      </p:sp>
      <p:sp>
        <p:nvSpPr>
          <p:cNvPr id="4" name="Title 3"/>
          <p:cNvSpPr>
            <a:spLocks noGrp="1"/>
          </p:cNvSpPr>
          <p:nvPr>
            <p:ph type="title"/>
          </p:nvPr>
        </p:nvSpPr>
        <p:spPr>
          <a:xfrm>
            <a:off x="2434479" y="819138"/>
            <a:ext cx="9271000" cy="660439"/>
          </a:xfrm>
        </p:spPr>
        <p:txBody>
          <a:bodyPr>
            <a:normAutofit/>
          </a:bodyPr>
          <a:lstStyle/>
          <a:p>
            <a:r>
              <a:rPr lang="en-US" sz="4000" dirty="0"/>
              <a:t>United Way’s Impact - COVID-19 </a:t>
            </a:r>
          </a:p>
        </p:txBody>
      </p:sp>
      <p:sp>
        <p:nvSpPr>
          <p:cNvPr id="5" name="Content Placeholder 1">
            <a:extLst>
              <a:ext uri="{FF2B5EF4-FFF2-40B4-BE49-F238E27FC236}">
                <a16:creationId xmlns:a16="http://schemas.microsoft.com/office/drawing/2014/main" id="{D605BB84-8F18-475D-BCE9-AE9D478F5512}"/>
              </a:ext>
            </a:extLst>
          </p:cNvPr>
          <p:cNvSpPr txBox="1">
            <a:spLocks/>
          </p:cNvSpPr>
          <p:nvPr/>
        </p:nvSpPr>
        <p:spPr>
          <a:xfrm>
            <a:off x="6042958" y="1651786"/>
            <a:ext cx="5947834" cy="47045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endParaRPr lang="en-US" sz="2000" b="1" dirty="0"/>
          </a:p>
          <a:p>
            <a:pPr>
              <a:lnSpc>
                <a:spcPct val="100000"/>
              </a:lnSpc>
              <a:spcBef>
                <a:spcPts val="0"/>
              </a:spcBef>
            </a:pPr>
            <a:endParaRPr lang="en-US" sz="2000" b="1" dirty="0"/>
          </a:p>
          <a:p>
            <a:pPr>
              <a:lnSpc>
                <a:spcPct val="100000"/>
              </a:lnSpc>
              <a:spcBef>
                <a:spcPts val="0"/>
              </a:spcBef>
            </a:pPr>
            <a:r>
              <a:rPr lang="en-US" sz="2000" b="1" dirty="0"/>
              <a:t>United Way Community “Thank-A-Thon”</a:t>
            </a:r>
            <a:r>
              <a:rPr lang="en-US" sz="2000" dirty="0"/>
              <a:t>	</a:t>
            </a:r>
          </a:p>
          <a:p>
            <a:pPr marL="0" indent="0">
              <a:lnSpc>
                <a:spcPct val="100000"/>
              </a:lnSpc>
              <a:spcBef>
                <a:spcPts val="0"/>
              </a:spcBef>
              <a:buNone/>
            </a:pPr>
            <a:endParaRPr lang="en-US" sz="2000" dirty="0"/>
          </a:p>
          <a:p>
            <a:pPr>
              <a:lnSpc>
                <a:spcPct val="100000"/>
              </a:lnSpc>
              <a:spcBef>
                <a:spcPts val="0"/>
              </a:spcBef>
            </a:pPr>
            <a:r>
              <a:rPr lang="en-US" sz="2000" b="1" dirty="0"/>
              <a:t>COVID-19 Emergency Childcare Assistance Program ($400,000)</a:t>
            </a:r>
          </a:p>
          <a:p>
            <a:pPr marL="0" indent="0">
              <a:lnSpc>
                <a:spcPct val="100000"/>
              </a:lnSpc>
              <a:spcBef>
                <a:spcPts val="0"/>
              </a:spcBef>
              <a:buNone/>
            </a:pPr>
            <a:endParaRPr lang="en-US" sz="2000" b="1" dirty="0"/>
          </a:p>
          <a:p>
            <a:pPr>
              <a:lnSpc>
                <a:spcPct val="100000"/>
              </a:lnSpc>
              <a:spcBef>
                <a:spcPts val="0"/>
              </a:spcBef>
            </a:pPr>
            <a:r>
              <a:rPr lang="en-US" sz="2000" b="1" dirty="0"/>
              <a:t>Get Shift Done – San Antonio ($600,000)</a:t>
            </a:r>
          </a:p>
          <a:p>
            <a:pPr marL="0" indent="0">
              <a:lnSpc>
                <a:spcPct val="100000"/>
              </a:lnSpc>
              <a:spcBef>
                <a:spcPts val="0"/>
              </a:spcBef>
              <a:buNone/>
            </a:pPr>
            <a:endParaRPr lang="en-US" sz="2000" b="1" dirty="0"/>
          </a:p>
          <a:p>
            <a:pPr>
              <a:lnSpc>
                <a:spcPct val="100000"/>
              </a:lnSpc>
              <a:spcBef>
                <a:spcPts val="0"/>
              </a:spcBef>
            </a:pPr>
            <a:r>
              <a:rPr lang="en-US" sz="2000" b="1" dirty="0"/>
              <a:t>Mayor’s COVID-19 Response Task Force – Philanthropy &amp; Social Services Work Groups</a:t>
            </a:r>
          </a:p>
        </p:txBody>
      </p:sp>
    </p:spTree>
    <p:extLst>
      <p:ext uri="{BB962C8B-B14F-4D97-AF65-F5344CB8AC3E}">
        <p14:creationId xmlns:p14="http://schemas.microsoft.com/office/powerpoint/2010/main" val="292350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04F124-EE75-4D2C-9A4E-5BCFEC8E8522}"/>
              </a:ext>
            </a:extLst>
          </p:cNvPr>
          <p:cNvSpPr>
            <a:spLocks noGrp="1"/>
          </p:cNvSpPr>
          <p:nvPr>
            <p:ph idx="1"/>
          </p:nvPr>
        </p:nvSpPr>
        <p:spPr/>
        <p:txBody>
          <a:bodyPr>
            <a:normAutofit/>
          </a:bodyPr>
          <a:lstStyle/>
          <a:p>
            <a:r>
              <a:rPr lang="en-US" sz="2400" dirty="0"/>
              <a:t>United Way has a history of addressing economic and social disparities, specifically for our neighborhoods of color.</a:t>
            </a:r>
          </a:p>
          <a:p>
            <a:r>
              <a:rPr lang="en-US" sz="2400" dirty="0"/>
              <a:t>United Way expanded its strategic focus to support and invest in Impact Council equity initiatives that further advance our community.</a:t>
            </a:r>
          </a:p>
          <a:p>
            <a:r>
              <a:rPr lang="en-US" sz="2400" dirty="0"/>
              <a:t>United Way strengthened its equity work by developing a cohesive plan, through the Eastside Promise Zone and Dual Generation initiatives, to bolster families across generations in historically underserved communities.</a:t>
            </a:r>
          </a:p>
          <a:p>
            <a:r>
              <a:rPr lang="en-US" sz="2400" dirty="0"/>
              <a:t>United Way secured additional grants that support family protective and prevention services focused on reducing child abuse and domestic violence in military and civilian households.</a:t>
            </a:r>
          </a:p>
        </p:txBody>
      </p:sp>
      <p:sp>
        <p:nvSpPr>
          <p:cNvPr id="4" name="Title 3">
            <a:extLst>
              <a:ext uri="{FF2B5EF4-FFF2-40B4-BE49-F238E27FC236}">
                <a16:creationId xmlns:a16="http://schemas.microsoft.com/office/drawing/2014/main" id="{7FA4F556-40DB-4921-B014-2D2DEE6D918C}"/>
              </a:ext>
            </a:extLst>
          </p:cNvPr>
          <p:cNvSpPr>
            <a:spLocks noGrp="1"/>
          </p:cNvSpPr>
          <p:nvPr>
            <p:ph type="title"/>
          </p:nvPr>
        </p:nvSpPr>
        <p:spPr/>
        <p:txBody>
          <a:bodyPr/>
          <a:lstStyle/>
          <a:p>
            <a:r>
              <a:rPr lang="en-US" dirty="0"/>
              <a:t>United Way Addresses Inequity</a:t>
            </a:r>
          </a:p>
        </p:txBody>
      </p:sp>
    </p:spTree>
    <p:extLst>
      <p:ext uri="{BB962C8B-B14F-4D97-AF65-F5344CB8AC3E}">
        <p14:creationId xmlns:p14="http://schemas.microsoft.com/office/powerpoint/2010/main" val="21136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A75AAD-2672-498B-8F25-8D3362F1E03E}"/>
              </a:ext>
            </a:extLst>
          </p:cNvPr>
          <p:cNvPicPr>
            <a:picLocks noChangeAspect="1"/>
          </p:cNvPicPr>
          <p:nvPr/>
        </p:nvPicPr>
        <p:blipFill>
          <a:blip r:embed="rId3"/>
          <a:stretch>
            <a:fillRect/>
          </a:stretch>
        </p:blipFill>
        <p:spPr>
          <a:xfrm>
            <a:off x="3790336" y="1824087"/>
            <a:ext cx="3818136" cy="3273043"/>
          </a:xfrm>
          <a:prstGeom prst="rect">
            <a:avLst/>
          </a:prstGeom>
        </p:spPr>
      </p:pic>
      <p:sp>
        <p:nvSpPr>
          <p:cNvPr id="11" name="TextBox 10">
            <a:extLst>
              <a:ext uri="{FF2B5EF4-FFF2-40B4-BE49-F238E27FC236}">
                <a16:creationId xmlns:a16="http://schemas.microsoft.com/office/drawing/2014/main" id="{07CD0B20-BA15-43DD-AD6C-32714AE6083E}"/>
              </a:ext>
            </a:extLst>
          </p:cNvPr>
          <p:cNvSpPr txBox="1"/>
          <p:nvPr/>
        </p:nvSpPr>
        <p:spPr>
          <a:xfrm>
            <a:off x="-33185" y="408315"/>
            <a:ext cx="11732342" cy="1415772"/>
          </a:xfrm>
          <a:prstGeom prst="rect">
            <a:avLst/>
          </a:prstGeom>
          <a:noFill/>
        </p:spPr>
        <p:txBody>
          <a:bodyPr wrap="square">
            <a:spAutoFit/>
          </a:bodyPr>
          <a:lstStyle/>
          <a:p>
            <a:pPr algn="ctr" rtl="0" fontAlgn="base"/>
            <a:r>
              <a:rPr lang="en-US" sz="3200" b="0" i="0" dirty="0">
                <a:solidFill>
                  <a:srgbClr val="000000"/>
                </a:solidFill>
                <a:effectLst/>
                <a:latin typeface="Calibri" panose="020F0502020204030204" pitchFamily="34" charset="0"/>
              </a:rPr>
              <a:t>All OLLU Employees encouraged to support United Way  </a:t>
            </a:r>
            <a:endParaRPr lang="en-US" b="0" i="0" dirty="0">
              <a:solidFill>
                <a:srgbClr val="000000"/>
              </a:solidFill>
              <a:effectLst/>
              <a:latin typeface="Segoe UI" panose="020B0502040204020203" pitchFamily="34" charset="0"/>
            </a:endParaRPr>
          </a:p>
          <a:p>
            <a:pPr algn="ctr" rtl="0" fontAlgn="base"/>
            <a:r>
              <a:rPr lang="en-US" sz="1800" b="1" i="0" dirty="0">
                <a:solidFill>
                  <a:srgbClr val="FBB13C"/>
                </a:solidFill>
                <a:effectLst/>
                <a:latin typeface="Calibri" panose="020F0502020204030204" pitchFamily="34" charset="0"/>
              </a:rPr>
              <a:t>Show Your Spirit of Service and Community!  </a:t>
            </a:r>
            <a:r>
              <a:rPr lang="en-US" sz="1800" b="0" i="0" dirty="0">
                <a:solidFill>
                  <a:srgbClr val="FBB13C"/>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ctr" rtl="0" fontAlgn="base"/>
            <a:r>
              <a:rPr lang="en-US" sz="1800" b="1" i="0" dirty="0">
                <a:solidFill>
                  <a:srgbClr val="000000"/>
                </a:solidFill>
                <a:effectLst/>
                <a:latin typeface="Calibri" panose="020F0502020204030204" pitchFamily="34" charset="0"/>
              </a:rPr>
              <a:t>Contributions support United Way Impact Areas: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ctr" rtl="0" fontAlgn="base"/>
            <a:r>
              <a:rPr lang="en-US" sz="1800" b="1" i="0" dirty="0">
                <a:solidFill>
                  <a:srgbClr val="005191"/>
                </a:solidFill>
                <a:effectLst/>
                <a:latin typeface="Calibri" panose="020F0502020204030204" pitchFamily="34" charset="0"/>
              </a:rPr>
              <a:t> Ready Children, Successful Students, Strong Individuals &amp; Families and Safety Net Services</a:t>
            </a:r>
            <a:r>
              <a:rPr lang="en-US" sz="1800" b="0" i="0" dirty="0">
                <a:solidFill>
                  <a:srgbClr val="005191"/>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sp>
        <p:nvSpPr>
          <p:cNvPr id="14" name="TextBox 13">
            <a:extLst>
              <a:ext uri="{FF2B5EF4-FFF2-40B4-BE49-F238E27FC236}">
                <a16:creationId xmlns:a16="http://schemas.microsoft.com/office/drawing/2014/main" id="{E10A67CC-0B74-46CF-B4A2-7B7BB0AE4B61}"/>
              </a:ext>
            </a:extLst>
          </p:cNvPr>
          <p:cNvSpPr txBox="1"/>
          <p:nvPr/>
        </p:nvSpPr>
        <p:spPr>
          <a:xfrm>
            <a:off x="-210166" y="5313162"/>
            <a:ext cx="12086303" cy="1261884"/>
          </a:xfrm>
          <a:prstGeom prst="rect">
            <a:avLst/>
          </a:prstGeom>
          <a:noFill/>
        </p:spPr>
        <p:txBody>
          <a:bodyPr wrap="square">
            <a:spAutoFit/>
          </a:bodyPr>
          <a:lstStyle/>
          <a:p>
            <a:pPr algn="ctr" rtl="0" fontAlgn="base"/>
            <a:r>
              <a:rPr lang="en-US" sz="2000" b="0" i="0" dirty="0">
                <a:solidFill>
                  <a:srgbClr val="000000"/>
                </a:solidFill>
                <a:effectLst/>
                <a:latin typeface="Calibri" panose="020F0502020204030204" pitchFamily="34" charset="0"/>
              </a:rPr>
              <a:t>Employees are asked to make your donation pledge online using the  </a:t>
            </a:r>
            <a:endParaRPr lang="en-US" b="0" i="0" dirty="0">
              <a:solidFill>
                <a:srgbClr val="000000"/>
              </a:solidFill>
              <a:effectLst/>
              <a:latin typeface="Segoe UI" panose="020B0502040204020203" pitchFamily="34" charset="0"/>
            </a:endParaRPr>
          </a:p>
          <a:p>
            <a:pPr algn="ctr" rtl="0" fontAlgn="base"/>
            <a:r>
              <a:rPr lang="en-US" sz="2000" b="1" i="0" dirty="0">
                <a:solidFill>
                  <a:srgbClr val="005191"/>
                </a:solidFill>
                <a:effectLst/>
                <a:latin typeface="Calibri" panose="020F0502020204030204" pitchFamily="34" charset="0"/>
              </a:rPr>
              <a:t>United Way E-Pledge portal at www.giveuw.org/OLLU</a:t>
            </a:r>
            <a:r>
              <a:rPr lang="en-US" sz="2000" b="0" i="0" dirty="0">
                <a:solidFill>
                  <a:srgbClr val="005191"/>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ctr" rtl="0" fontAlgn="base"/>
            <a:r>
              <a:rPr lang="en-US" sz="1800" b="0" i="0" dirty="0">
                <a:solidFill>
                  <a:srgbClr val="000000"/>
                </a:solidFill>
                <a:effectLst/>
                <a:latin typeface="Calibri" panose="020F0502020204030204" pitchFamily="34" charset="0"/>
              </a:rPr>
              <a:t>Funds may be designated to specific community partners (</a:t>
            </a:r>
            <a:r>
              <a:rPr lang="en-US" sz="1800" b="0" i="0" u="sng" strike="noStrike" dirty="0">
                <a:solidFill>
                  <a:srgbClr val="005191"/>
                </a:solidFill>
                <a:effectLst/>
                <a:latin typeface="Calibri" panose="020F0502020204030204" pitchFamily="34" charset="0"/>
                <a:hlinkClick r:id="rId4"/>
              </a:rPr>
              <a:t>https://www.unitedwaysatx.org/partners/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ctr" rtl="0" fontAlgn="base"/>
            <a:r>
              <a:rPr lang="en-US" sz="1800" b="0" i="0" dirty="0">
                <a:solidFill>
                  <a:srgbClr val="000000"/>
                </a:solidFill>
                <a:effectLst/>
                <a:latin typeface="Calibri" panose="020F0502020204030204" pitchFamily="34" charset="0"/>
              </a:rPr>
              <a:t>Contact Mary Scotka (Prov. 2C) or Cyndi Trevino (</a:t>
            </a:r>
            <a:r>
              <a:rPr lang="en-US" sz="1800" b="0" i="0" dirty="0" err="1">
                <a:solidFill>
                  <a:srgbClr val="000000"/>
                </a:solidFill>
                <a:effectLst/>
                <a:latin typeface="Calibri" panose="020F0502020204030204" pitchFamily="34" charset="0"/>
              </a:rPr>
              <a:t>Moye</a:t>
            </a:r>
            <a:r>
              <a:rPr lang="en-US" sz="1800" b="0" i="0" dirty="0">
                <a:solidFill>
                  <a:srgbClr val="000000"/>
                </a:solidFill>
                <a:effectLst/>
                <a:latin typeface="Calibri" panose="020F0502020204030204" pitchFamily="34" charset="0"/>
              </a:rPr>
              <a:t> 110) for more information. </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37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2187574"/>
            <a:ext cx="10888133" cy="4351338"/>
          </a:xfrm>
        </p:spPr>
        <p:txBody>
          <a:bodyPr>
            <a:normAutofit/>
          </a:bodyPr>
          <a:lstStyle/>
          <a:p>
            <a:r>
              <a:rPr lang="en-US" dirty="0"/>
              <a:t>Consider Making a donation</a:t>
            </a:r>
          </a:p>
          <a:p>
            <a:r>
              <a:rPr lang="en-US" dirty="0"/>
              <a:t>Your donation has a direct impact on one of your neighbor's lives.</a:t>
            </a:r>
          </a:p>
          <a:p>
            <a:r>
              <a:rPr lang="en-US" dirty="0"/>
              <a:t>Be an advocate for United Way </a:t>
            </a:r>
          </a:p>
          <a:p>
            <a:r>
              <a:rPr lang="en-US" dirty="0"/>
              <a:t>Volunteer at our Service Project</a:t>
            </a:r>
          </a:p>
          <a:p>
            <a:r>
              <a:rPr lang="en-US" dirty="0"/>
              <a:t>Our community needs us!</a:t>
            </a:r>
          </a:p>
          <a:p>
            <a:endParaRPr lang="en-US" dirty="0"/>
          </a:p>
          <a:p>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3" name="Title 2"/>
          <p:cNvSpPr>
            <a:spLocks noGrp="1"/>
          </p:cNvSpPr>
          <p:nvPr>
            <p:ph type="title"/>
          </p:nvPr>
        </p:nvSpPr>
        <p:spPr>
          <a:xfrm>
            <a:off x="2378819" y="493135"/>
            <a:ext cx="9591507" cy="1151075"/>
          </a:xfrm>
        </p:spPr>
        <p:txBody>
          <a:bodyPr>
            <a:normAutofit/>
          </a:bodyPr>
          <a:lstStyle/>
          <a:p>
            <a:r>
              <a:rPr lang="en-US" dirty="0">
                <a:solidFill>
                  <a:srgbClr val="515151"/>
                </a:solidFill>
              </a:rPr>
              <a:t>YOU Can Make A Difference!</a:t>
            </a:r>
            <a:endParaRPr lang="en-US" dirty="0"/>
          </a:p>
        </p:txBody>
      </p:sp>
    </p:spTree>
    <p:extLst>
      <p:ext uri="{BB962C8B-B14F-4D97-AF65-F5344CB8AC3E}">
        <p14:creationId xmlns:p14="http://schemas.microsoft.com/office/powerpoint/2010/main" val="369879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2187574"/>
            <a:ext cx="10888133" cy="4351338"/>
          </a:xfrm>
        </p:spPr>
        <p:txBody>
          <a:bodyPr>
            <a:normAutofit/>
          </a:bodyPr>
          <a:lstStyle/>
          <a:p>
            <a:r>
              <a:rPr lang="en-US" dirty="0"/>
              <a:t>Be an advocate for our campaign.  Be our voice. </a:t>
            </a:r>
          </a:p>
          <a:p>
            <a:pPr lvl="1"/>
            <a:r>
              <a:rPr lang="en-US" dirty="0"/>
              <a:t>Our OLLU goal is 100% participation. </a:t>
            </a:r>
          </a:p>
          <a:p>
            <a:pPr lvl="1"/>
            <a:r>
              <a:rPr lang="en-US" dirty="0"/>
              <a:t>Donations can be payroll deducted</a:t>
            </a:r>
          </a:p>
          <a:p>
            <a:pPr lvl="1"/>
            <a:r>
              <a:rPr lang="en-US" dirty="0">
                <a:hlinkClick r:id="rId3"/>
              </a:rPr>
              <a:t>Partner Agency List</a:t>
            </a:r>
            <a:endParaRPr lang="en-US" dirty="0"/>
          </a:p>
          <a:p>
            <a:pPr lvl="1"/>
            <a:r>
              <a:rPr lang="en-US" dirty="0"/>
              <a:t>Direct to OLLU E-Pledge Portal </a:t>
            </a:r>
            <a:r>
              <a:rPr lang="en-US" sz="2000" u="sng" dirty="0">
                <a:solidFill>
                  <a:srgbClr val="0563C1"/>
                </a:solidFill>
                <a:effectLst/>
                <a:latin typeface="Calibri" panose="020F0502020204030204" pitchFamily="34" charset="0"/>
                <a:ea typeface="Calibri" panose="020F0502020204030204" pitchFamily="34" charset="0"/>
                <a:hlinkClick r:id="rId4"/>
              </a:rPr>
              <a:t>http://giveuw.org/OLLU</a:t>
            </a:r>
            <a:r>
              <a:rPr lang="en-US" sz="2000" u="sng" dirty="0">
                <a:solidFill>
                  <a:srgbClr val="0563C1"/>
                </a:solidFill>
                <a:effectLst/>
                <a:latin typeface="Calibri" panose="020F0502020204030204" pitchFamily="34" charset="0"/>
                <a:ea typeface="Calibri" panose="020F0502020204030204" pitchFamily="34" charset="0"/>
              </a:rPr>
              <a:t> </a:t>
            </a:r>
            <a:endParaRPr lang="en-US" sz="2000" dirty="0">
              <a:hlinkClick r:id="rId5"/>
            </a:endParaRPr>
          </a:p>
          <a:p>
            <a:pPr lvl="1"/>
            <a:r>
              <a:rPr lang="en-US" dirty="0">
                <a:hlinkClick r:id="rId5"/>
              </a:rPr>
              <a:t>List of prizes</a:t>
            </a:r>
            <a:endParaRPr lang="en-US" dirty="0"/>
          </a:p>
          <a:p>
            <a:pPr lvl="1"/>
            <a:endParaRPr lang="en-US" dirty="0"/>
          </a:p>
          <a:p>
            <a:pPr marL="457200" lvl="1" indent="0">
              <a:buNone/>
            </a:pPr>
            <a:endParaRPr lang="en-US" dirty="0"/>
          </a:p>
          <a:p>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3" name="Title 2"/>
          <p:cNvSpPr>
            <a:spLocks noGrp="1"/>
          </p:cNvSpPr>
          <p:nvPr>
            <p:ph type="title"/>
          </p:nvPr>
        </p:nvSpPr>
        <p:spPr>
          <a:xfrm>
            <a:off x="2378819" y="493135"/>
            <a:ext cx="9591507" cy="1151075"/>
          </a:xfrm>
        </p:spPr>
        <p:txBody>
          <a:bodyPr>
            <a:normAutofit fontScale="90000"/>
          </a:bodyPr>
          <a:lstStyle/>
          <a:p>
            <a:r>
              <a:rPr lang="en-US" dirty="0">
                <a:solidFill>
                  <a:srgbClr val="515151"/>
                </a:solidFill>
              </a:rPr>
              <a:t>What are we asking of our ambassadors?</a:t>
            </a:r>
            <a:endParaRPr lang="en-US" dirty="0"/>
          </a:p>
        </p:txBody>
      </p:sp>
    </p:spTree>
    <p:extLst>
      <p:ext uri="{BB962C8B-B14F-4D97-AF65-F5344CB8AC3E}">
        <p14:creationId xmlns:p14="http://schemas.microsoft.com/office/powerpoint/2010/main" val="786326350"/>
      </p:ext>
    </p:extLst>
  </p:cSld>
  <p:clrMapOvr>
    <a:masterClrMapping/>
  </p:clrMapOvr>
</p:sld>
</file>

<file path=ppt/theme/theme1.xml><?xml version="1.0" encoding="utf-8"?>
<a:theme xmlns:a="http://schemas.openxmlformats.org/drawingml/2006/main" name="1_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3C752F02A81E4294E04EA49AEE1023" ma:contentTypeVersion="13" ma:contentTypeDescription="Create a new document." ma:contentTypeScope="" ma:versionID="b0ad5dd2fa11e01a3e9600107b506c93">
  <xsd:schema xmlns:xsd="http://www.w3.org/2001/XMLSchema" xmlns:xs="http://www.w3.org/2001/XMLSchema" xmlns:p="http://schemas.microsoft.com/office/2006/metadata/properties" xmlns:ns3="3dcdef59-e70f-4f61-a964-7feddadebd8a" xmlns:ns4="46a41f0f-c91c-45f0-9176-f1581c498bec" targetNamespace="http://schemas.microsoft.com/office/2006/metadata/properties" ma:root="true" ma:fieldsID="12bc7eb60f8f0dae7ef07db910d55fd3" ns3:_="" ns4:_="">
    <xsd:import namespace="3dcdef59-e70f-4f61-a964-7feddadebd8a"/>
    <xsd:import namespace="46a41f0f-c91c-45f0-9176-f1581c498be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def59-e70f-4f61-a964-7feddadeb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a41f0f-c91c-45f0-9176-f1581c498b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EAEE8F-E3B3-44A7-BBEC-11E684041C1A}">
  <ds:schemaRefs>
    <ds:schemaRef ds:uri="http://schemas.microsoft.com/sharepoint/v3/contenttype/forms"/>
  </ds:schemaRefs>
</ds:datastoreItem>
</file>

<file path=customXml/itemProps2.xml><?xml version="1.0" encoding="utf-8"?>
<ds:datastoreItem xmlns:ds="http://schemas.openxmlformats.org/officeDocument/2006/customXml" ds:itemID="{8410CA6A-BFF2-450B-99CF-5BAED9842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def59-e70f-4f61-a964-7feddadebd8a"/>
    <ds:schemaRef ds:uri="46a41f0f-c91c-45f0-9176-f1581c498b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658BC5-29C2-422C-AEC0-B422A2ECA768}">
  <ds:schemaRefs>
    <ds:schemaRef ds:uri="3dcdef59-e70f-4f61-a964-7feddadebd8a"/>
    <ds:schemaRef ds:uri="46a41f0f-c91c-45f0-9176-f1581c498bec"/>
    <ds:schemaRef ds:uri="http://schemas.openxmlformats.org/package/2006/metadata/core-propertie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2721</TotalTime>
  <Words>955</Words>
  <Application>Microsoft Office PowerPoint</Application>
  <PresentationFormat>Widescreen</PresentationFormat>
  <Paragraphs>184</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Helvetica Neue LT Std 45 Light</vt:lpstr>
      <vt:lpstr>Helvetica Neue LT Std 75</vt:lpstr>
      <vt:lpstr>Segoe UI</vt:lpstr>
      <vt:lpstr>Times New Roman</vt:lpstr>
      <vt:lpstr>1_Office Theme</vt:lpstr>
      <vt:lpstr>PowerPoint Presentation</vt:lpstr>
      <vt:lpstr>PowerPoint Presentation</vt:lpstr>
      <vt:lpstr>Introductions</vt:lpstr>
      <vt:lpstr>Impact Areas</vt:lpstr>
      <vt:lpstr>United Way’s Impact - COVID-19 </vt:lpstr>
      <vt:lpstr>United Way Addresses Inequity</vt:lpstr>
      <vt:lpstr>PowerPoint Presentation</vt:lpstr>
      <vt:lpstr>YOU Can Make A Difference!</vt:lpstr>
      <vt:lpstr>What are we asking of our ambassadors?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Lucadou</dc:creator>
  <cp:lastModifiedBy>Constantin, Patricia L</cp:lastModifiedBy>
  <cp:revision>17</cp:revision>
  <dcterms:created xsi:type="dcterms:W3CDTF">2020-08-24T19:50:23Z</dcterms:created>
  <dcterms:modified xsi:type="dcterms:W3CDTF">2020-10-19T16:44:35Z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0x0101002A3C752F02A81E4294E04EA49AEE1023</vt:lpwstr>
  </property>
</Properties>
</file>